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37"/>
  </p:notesMasterIdLst>
  <p:sldIdLst>
    <p:sldId id="256" r:id="rId5"/>
    <p:sldId id="257" r:id="rId6"/>
    <p:sldId id="258" r:id="rId7"/>
    <p:sldId id="263" r:id="rId8"/>
    <p:sldId id="265" r:id="rId9"/>
    <p:sldId id="288" r:id="rId10"/>
    <p:sldId id="266" r:id="rId11"/>
    <p:sldId id="267" r:id="rId12"/>
    <p:sldId id="268" r:id="rId13"/>
    <p:sldId id="289" r:id="rId14"/>
    <p:sldId id="270" r:id="rId15"/>
    <p:sldId id="271" r:id="rId16"/>
    <p:sldId id="272" r:id="rId17"/>
    <p:sldId id="273" r:id="rId18"/>
    <p:sldId id="274" r:id="rId19"/>
    <p:sldId id="290" r:id="rId20"/>
    <p:sldId id="276" r:id="rId21"/>
    <p:sldId id="277" r:id="rId22"/>
    <p:sldId id="291" r:id="rId23"/>
    <p:sldId id="278" r:id="rId24"/>
    <p:sldId id="279" r:id="rId25"/>
    <p:sldId id="280" r:id="rId26"/>
    <p:sldId id="281" r:id="rId27"/>
    <p:sldId id="282" r:id="rId28"/>
    <p:sldId id="283" r:id="rId29"/>
    <p:sldId id="292" r:id="rId30"/>
    <p:sldId id="284" r:id="rId31"/>
    <p:sldId id="285" r:id="rId32"/>
    <p:sldId id="286" r:id="rId33"/>
    <p:sldId id="287" r:id="rId34"/>
    <p:sldId id="293" r:id="rId35"/>
    <p:sldId id="261" r:id="rId36"/>
  </p:sldIdLst>
  <p:sldSz cx="12192000" cy="6858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Montserrat SemiBold" panose="020B0604020202020204" charset="0"/>
      <p:regular r:id="rId42"/>
      <p:bold r:id="rId43"/>
      <p:italic r:id="rId44"/>
      <p:boldItalic r:id="rId45"/>
    </p:embeddedFont>
    <p:embeddedFont>
      <p:font typeface="Wingdings 2" panose="05020102010507070707" pitchFamily="18" charset="2"/>
      <p:regular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4" roundtripDataSignature="AMtx7mgm6QEbciB/sbxzI2X/7j8CwuWuU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ARDO HUMBERTO SEVILLA AGUILAR" initials="RA" lastIdx="1" clrIdx="0">
    <p:extLst>
      <p:ext uri="{19B8F6BF-5375-455C-9EA6-DF929625EA0E}">
        <p15:presenceInfo xmlns:p15="http://schemas.microsoft.com/office/powerpoint/2012/main" userId="S::rsevilla@cnsf.gob.mx::94c9c77e-ccbf-4b74-aeeb-01ce0f31e3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94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3EEB06-B6E6-4323-A5C7-6F1379E07268}" v="2" dt="2021-01-29T04:27:13.029"/>
    <p1510:client id="{7CE403F1-818F-4A3D-AFB1-CD8EF7B5A753}" v="3" dt="2021-01-22T02:12:46.956"/>
    <p1510:client id="{F7882F2E-DEA4-4B15-964F-42C111847A92}" v="4" dt="2021-01-19T06:18:01.8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364" autoAdjust="0"/>
  </p:normalViewPr>
  <p:slideViewPr>
    <p:cSldViewPr snapToGrid="0">
      <p:cViewPr varScale="1">
        <p:scale>
          <a:sx n="68" d="100"/>
          <a:sy n="68" d="100"/>
        </p:scale>
        <p:origin x="924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2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5.fntdata"/><Relationship Id="rId55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7.fntdata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6.fntdata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4.fntdata"/><Relationship Id="rId54" Type="http://customschemas.google.com/relationships/presentationmetadata" Target="metadata"/><Relationship Id="rId62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57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ARDO HUMBERTO SEVILLA AGUILAR" userId="S::rsevilla@cnsf.gob.mx::94c9c77e-ccbf-4b74-aeeb-01ce0f31e326" providerId="AD" clId="Web-{F7882F2E-DEA4-4B15-964F-42C111847A92}"/>
    <pc:docChg chg="delSld">
      <pc:chgData name="RICARDO HUMBERTO SEVILLA AGUILAR" userId="S::rsevilla@cnsf.gob.mx::94c9c77e-ccbf-4b74-aeeb-01ce0f31e326" providerId="AD" clId="Web-{F7882F2E-DEA4-4B15-964F-42C111847A92}" dt="2021-01-19T06:18:01.882" v="3"/>
      <pc:docMkLst>
        <pc:docMk/>
      </pc:docMkLst>
      <pc:sldChg chg="del">
        <pc:chgData name="RICARDO HUMBERTO SEVILLA AGUILAR" userId="S::rsevilla@cnsf.gob.mx::94c9c77e-ccbf-4b74-aeeb-01ce0f31e326" providerId="AD" clId="Web-{F7882F2E-DEA4-4B15-964F-42C111847A92}" dt="2021-01-19T06:12:53.956" v="0"/>
        <pc:sldMkLst>
          <pc:docMk/>
          <pc:sldMk cId="2151252792" sldId="264"/>
        </pc:sldMkLst>
      </pc:sldChg>
      <pc:sldChg chg="del">
        <pc:chgData name="RICARDO HUMBERTO SEVILLA AGUILAR" userId="S::rsevilla@cnsf.gob.mx::94c9c77e-ccbf-4b74-aeeb-01ce0f31e326" providerId="AD" clId="Web-{F7882F2E-DEA4-4B15-964F-42C111847A92}" dt="2021-01-19T06:15:12.074" v="1"/>
        <pc:sldMkLst>
          <pc:docMk/>
          <pc:sldMk cId="1804479958" sldId="269"/>
        </pc:sldMkLst>
      </pc:sldChg>
      <pc:sldChg chg="del addCm">
        <pc:chgData name="RICARDO HUMBERTO SEVILLA AGUILAR" userId="S::rsevilla@cnsf.gob.mx::94c9c77e-ccbf-4b74-aeeb-01ce0f31e326" providerId="AD" clId="Web-{F7882F2E-DEA4-4B15-964F-42C111847A92}" dt="2021-01-19T06:18:01.882" v="3"/>
        <pc:sldMkLst>
          <pc:docMk/>
          <pc:sldMk cId="3059784265" sldId="275"/>
        </pc:sldMkLst>
      </pc:sldChg>
    </pc:docChg>
  </pc:docChgLst>
  <pc:docChgLst>
    <pc:chgData name="RICARDO HUMBERTO SEVILLA AGUILAR" userId="S::rsevilla@cnsf.gob.mx::94c9c77e-ccbf-4b74-aeeb-01ce0f31e326" providerId="AD" clId="Web-{383EEB06-B6E6-4323-A5C7-6F1379E07268}"/>
    <pc:docChg chg="addSld sldOrd">
      <pc:chgData name="RICARDO HUMBERTO SEVILLA AGUILAR" userId="S::rsevilla@cnsf.gob.mx::94c9c77e-ccbf-4b74-aeeb-01ce0f31e326" providerId="AD" clId="Web-{383EEB06-B6E6-4323-A5C7-6F1379E07268}" dt="2021-01-29T04:27:13.029" v="1"/>
      <pc:docMkLst>
        <pc:docMk/>
      </pc:docMkLst>
      <pc:sldChg chg="add ord">
        <pc:chgData name="RICARDO HUMBERTO SEVILLA AGUILAR" userId="S::rsevilla@cnsf.gob.mx::94c9c77e-ccbf-4b74-aeeb-01ce0f31e326" providerId="AD" clId="Web-{383EEB06-B6E6-4323-A5C7-6F1379E07268}" dt="2021-01-29T04:27:13.029" v="1"/>
        <pc:sldMkLst>
          <pc:docMk/>
          <pc:sldMk cId="1284547569" sldId="293"/>
        </pc:sldMkLst>
      </pc:sldChg>
      <pc:sldMasterChg chg="addSldLayout">
        <pc:chgData name="RICARDO HUMBERTO SEVILLA AGUILAR" userId="S::rsevilla@cnsf.gob.mx::94c9c77e-ccbf-4b74-aeeb-01ce0f31e326" providerId="AD" clId="Web-{383EEB06-B6E6-4323-A5C7-6F1379E07268}" dt="2021-01-29T04:27:07.560" v="0"/>
        <pc:sldMasterMkLst>
          <pc:docMk/>
          <pc:sldMasterMk cId="0" sldId="2147483648"/>
        </pc:sldMasterMkLst>
        <pc:sldLayoutChg chg="add">
          <pc:chgData name="RICARDO HUMBERTO SEVILLA AGUILAR" userId="S::rsevilla@cnsf.gob.mx::94c9c77e-ccbf-4b74-aeeb-01ce0f31e326" providerId="AD" clId="Web-{383EEB06-B6E6-4323-A5C7-6F1379E07268}" dt="2021-01-29T04:27:07.560" v="0"/>
          <pc:sldLayoutMkLst>
            <pc:docMk/>
            <pc:sldMasterMk cId="0" sldId="2147483648"/>
            <pc:sldLayoutMk cId="0" sldId="2147483652"/>
          </pc:sldLayoutMkLst>
        </pc:sldLayoutChg>
      </pc:sldMasterChg>
    </pc:docChg>
  </pc:docChgLst>
  <pc:docChgLst>
    <pc:chgData name="RICARDO HUMBERTO SEVILLA AGUILAR" userId="S::rsevilla@cnsf.gob.mx::94c9c77e-ccbf-4b74-aeeb-01ce0f31e326" providerId="AD" clId="Web-{7CE403F1-818F-4A3D-AFB1-CD8EF7B5A753}"/>
    <pc:docChg chg="modSld">
      <pc:chgData name="RICARDO HUMBERTO SEVILLA AGUILAR" userId="S::rsevilla@cnsf.gob.mx::94c9c77e-ccbf-4b74-aeeb-01ce0f31e326" providerId="AD" clId="Web-{7CE403F1-818F-4A3D-AFB1-CD8EF7B5A753}" dt="2021-01-22T02:12:45.846" v="1" actId="20577"/>
      <pc:docMkLst>
        <pc:docMk/>
      </pc:docMkLst>
      <pc:sldChg chg="modSp">
        <pc:chgData name="RICARDO HUMBERTO SEVILLA AGUILAR" userId="S::rsevilla@cnsf.gob.mx::94c9c77e-ccbf-4b74-aeeb-01ce0f31e326" providerId="AD" clId="Web-{7CE403F1-818F-4A3D-AFB1-CD8EF7B5A753}" dt="2021-01-22T02:12:45.846" v="1" actId="20577"/>
        <pc:sldMkLst>
          <pc:docMk/>
          <pc:sldMk cId="0" sldId="256"/>
        </pc:sldMkLst>
        <pc:spChg chg="mod">
          <ac:chgData name="RICARDO HUMBERTO SEVILLA AGUILAR" userId="S::rsevilla@cnsf.gob.mx::94c9c77e-ccbf-4b74-aeeb-01ce0f31e326" providerId="AD" clId="Web-{7CE403F1-818F-4A3D-AFB1-CD8EF7B5A753}" dt="2021-01-22T02:12:45.846" v="1" actId="20577"/>
          <ac:spMkLst>
            <pc:docMk/>
            <pc:sldMk cId="0" sldId="256"/>
            <ac:spMk id="12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2594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1221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2575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4047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2771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0655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8900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6308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38561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7199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84449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06259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62817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97685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09590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6226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91318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21396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86281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010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03616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5730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8825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8775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7978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4366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5621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3651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title"/>
          </p:nvPr>
        </p:nvSpPr>
        <p:spPr>
          <a:xfrm>
            <a:off x="363220" y="1634330"/>
            <a:ext cx="114655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2145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rgbClr val="A4214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body" idx="1"/>
          </p:nvPr>
        </p:nvSpPr>
        <p:spPr>
          <a:xfrm>
            <a:off x="363220" y="3270884"/>
            <a:ext cx="11465560" cy="113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9" name="Google Shape;19;p8"/>
          <p:cNvCxnSpPr/>
          <p:nvPr/>
        </p:nvCxnSpPr>
        <p:spPr>
          <a:xfrm>
            <a:off x="2006600" y="3048000"/>
            <a:ext cx="8178800" cy="0"/>
          </a:xfrm>
          <a:prstGeom prst="straightConnector1">
            <a:avLst/>
          </a:prstGeom>
          <a:noFill/>
          <a:ln w="38100" cap="flat" cmpd="sng">
            <a:solidFill>
              <a:srgbClr val="BC945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bg>
      <p:bgPr>
        <a:solidFill>
          <a:srgbClr val="FFFFF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831850" y="784707"/>
            <a:ext cx="10521950" cy="1806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45A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831850" y="2956561"/>
            <a:ext cx="10515600" cy="220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cabezado de sección">
  <p:cSld name="2_Encabezado de sección">
    <p:bg>
      <p:bgPr>
        <a:solidFill>
          <a:srgbClr val="FFFFFF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5496560" y="996579"/>
            <a:ext cx="572008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45A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ítulo y objetos">
  <p:cSld name="4_Título y objetos">
    <p:bg>
      <p:bgPr>
        <a:solidFill>
          <a:srgbClr val="FFFFFF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386080" y="568859"/>
            <a:ext cx="41554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Montserrat SemiBold"/>
              <a:buNone/>
              <a:defRPr sz="3600" b="0" i="0" u="none" strike="noStrike" cap="none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5029200" y="1825625"/>
            <a:ext cx="6324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ítulo y objetos">
  <p:cSld name="5_Título y objetos">
    <p:bg>
      <p:bgPr>
        <a:solidFill>
          <a:srgbClr val="FFFFF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452120" y="542983"/>
            <a:ext cx="4114800" cy="1029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5C4F"/>
              </a:buClr>
              <a:buSzPts val="3600"/>
              <a:buFont typeface="Montserrat SemiBold"/>
              <a:buNone/>
              <a:defRPr sz="3600" b="0" i="0" u="none" strike="noStrike" cap="none">
                <a:solidFill>
                  <a:srgbClr val="245C4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1"/>
          </p:nvPr>
        </p:nvSpPr>
        <p:spPr>
          <a:xfrm>
            <a:off x="4988560" y="1825625"/>
            <a:ext cx="636524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ítulo y objetos">
  <p:cSld name="6_Título y objetos"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>
            <a:spLocks noGrp="1"/>
          </p:cNvSpPr>
          <p:nvPr>
            <p:ph type="title"/>
          </p:nvPr>
        </p:nvSpPr>
        <p:spPr>
          <a:xfrm>
            <a:off x="274317" y="578802"/>
            <a:ext cx="4036423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2145"/>
              </a:buClr>
              <a:buSzPts val="3900"/>
              <a:buFont typeface="Montserrat SemiBold"/>
              <a:buNone/>
              <a:defRPr sz="3900" b="0" i="0" u="none" strike="noStrike" cap="none">
                <a:solidFill>
                  <a:srgbClr val="A4214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body" idx="1"/>
          </p:nvPr>
        </p:nvSpPr>
        <p:spPr>
          <a:xfrm>
            <a:off x="4785360" y="1209040"/>
            <a:ext cx="6568440" cy="4967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6116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Montserrat SemiBold"/>
              <a:buNone/>
              <a:defRPr sz="3200" b="1" i="0" u="none" strike="noStrike" cap="non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1"/>
          </p:nvPr>
        </p:nvSpPr>
        <p:spPr>
          <a:xfrm>
            <a:off x="839788" y="2036762"/>
            <a:ext cx="568293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0404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2"/>
          </p:nvPr>
        </p:nvSpPr>
        <p:spPr>
          <a:xfrm>
            <a:off x="839788" y="3072445"/>
            <a:ext cx="5682932" cy="2625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0404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3"/>
          </p:nvPr>
        </p:nvSpPr>
        <p:spPr>
          <a:xfrm>
            <a:off x="7807960" y="2051684"/>
            <a:ext cx="396748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body" idx="4"/>
          </p:nvPr>
        </p:nvSpPr>
        <p:spPr>
          <a:xfrm>
            <a:off x="7807960" y="3072445"/>
            <a:ext cx="3967480" cy="2625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>
  <p:cSld name="Solo el título">
    <p:bg>
      <p:bgPr>
        <a:solidFill>
          <a:srgbClr val="FFFFF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dt" idx="10"/>
          </p:nvPr>
        </p:nvSpPr>
        <p:spPr>
          <a:xfrm>
            <a:off x="89395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>
            <a:off x="1088396" y="2837754"/>
            <a:ext cx="10126721" cy="56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EC9A2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DEC9A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2"/>
          </p:nvPr>
        </p:nvSpPr>
        <p:spPr>
          <a:xfrm>
            <a:off x="2592137" y="3876851"/>
            <a:ext cx="7119240" cy="65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En blanco">
    <p:bg>
      <p:bgPr>
        <a:solidFill>
          <a:srgbClr val="FFFFFF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1032639" y="2856183"/>
            <a:ext cx="10126721" cy="56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EC9A2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DEC9A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2"/>
          </p:nvPr>
        </p:nvSpPr>
        <p:spPr>
          <a:xfrm>
            <a:off x="2592137" y="3876851"/>
            <a:ext cx="7119240" cy="65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cabezado de sección">
  <p:cSld name="1_Encabezado de secció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 txBox="1">
            <a:spLocks noGrp="1"/>
          </p:cNvSpPr>
          <p:nvPr>
            <p:ph type="title"/>
          </p:nvPr>
        </p:nvSpPr>
        <p:spPr>
          <a:xfrm>
            <a:off x="831850" y="784707"/>
            <a:ext cx="10521950" cy="1806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45A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body" idx="1"/>
          </p:nvPr>
        </p:nvSpPr>
        <p:spPr>
          <a:xfrm>
            <a:off x="831850" y="2956561"/>
            <a:ext cx="10515600" cy="220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 txBox="1">
            <a:spLocks noGrp="1"/>
          </p:cNvSpPr>
          <p:nvPr>
            <p:ph type="title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2145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rgbClr val="A4214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body" idx="1"/>
          </p:nvPr>
        </p:nvSpPr>
        <p:spPr>
          <a:xfrm>
            <a:off x="381000" y="2072639"/>
            <a:ext cx="5532119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6233160" y="2072639"/>
            <a:ext cx="557276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369652" y="2164079"/>
            <a:ext cx="4008846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2"/>
          </p:nvPr>
        </p:nvSpPr>
        <p:spPr>
          <a:xfrm>
            <a:off x="4996542" y="2164079"/>
            <a:ext cx="6357257" cy="40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r">
              <a:spcBef>
                <a:spcPts val="0"/>
              </a:spcBef>
              <a:buNone/>
              <a:defRPr sz="1200" b="0" i="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39" name="Google Shape;39;p11"/>
          <p:cNvSpPr txBox="1"/>
          <p:nvPr/>
        </p:nvSpPr>
        <p:spPr>
          <a:xfrm>
            <a:off x="838200" y="166977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2145"/>
              </a:buClr>
              <a:buSzPts val="4400"/>
              <a:buFont typeface="Montserrat SemiBold"/>
              <a:buNone/>
            </a:pPr>
            <a:endParaRPr sz="4400" b="0" i="0">
              <a:solidFill>
                <a:srgbClr val="A42145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3"/>
          </p:nvPr>
        </p:nvSpPr>
        <p:spPr>
          <a:xfrm>
            <a:off x="370114" y="366713"/>
            <a:ext cx="4008846" cy="130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2145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4214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>
  <p:cSld name="Contenido con títu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1"/>
          </p:nvPr>
        </p:nvSpPr>
        <p:spPr>
          <a:xfrm>
            <a:off x="1088396" y="2854446"/>
            <a:ext cx="10126721" cy="56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2"/>
          </p:nvPr>
        </p:nvSpPr>
        <p:spPr>
          <a:xfrm>
            <a:off x="2592136" y="3898145"/>
            <a:ext cx="7119240" cy="65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63220" y="1631315"/>
            <a:ext cx="114655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C9A2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rgbClr val="DEC9A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63220" y="3270884"/>
            <a:ext cx="11465560" cy="113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3" name="Google Shape;53;p13"/>
          <p:cNvCxnSpPr/>
          <p:nvPr/>
        </p:nvCxnSpPr>
        <p:spPr>
          <a:xfrm>
            <a:off x="2006600" y="3048000"/>
            <a:ext cx="8178800" cy="0"/>
          </a:xfrm>
          <a:prstGeom prst="straightConnector1">
            <a:avLst/>
          </a:prstGeom>
          <a:noFill/>
          <a:ln w="38100" cap="flat" cmpd="sng">
            <a:solidFill>
              <a:srgbClr val="DEC9A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363220" y="1631315"/>
            <a:ext cx="114655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C9A2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rgbClr val="DEC9A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363220" y="3270884"/>
            <a:ext cx="11465560" cy="113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0" name="Google Shape;60;p14"/>
          <p:cNvCxnSpPr/>
          <p:nvPr/>
        </p:nvCxnSpPr>
        <p:spPr>
          <a:xfrm>
            <a:off x="2006600" y="3048000"/>
            <a:ext cx="8178800" cy="0"/>
          </a:xfrm>
          <a:prstGeom prst="straightConnector1">
            <a:avLst/>
          </a:prstGeom>
          <a:noFill/>
          <a:ln w="38100" cap="flat" cmpd="sng">
            <a:solidFill>
              <a:srgbClr val="DEC9A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411480" y="598714"/>
            <a:ext cx="10942320" cy="1213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411480" y="1991359"/>
            <a:ext cx="10942320" cy="4185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y objetos">
  <p:cSld name="2_Título y objetos">
    <p:bg>
      <p:bgPr>
        <a:solidFill>
          <a:srgbClr val="FFFFF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421640" y="540702"/>
            <a:ext cx="11404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5C4F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rgbClr val="245C4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421640" y="2052319"/>
            <a:ext cx="5486400" cy="4124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2"/>
          </p:nvPr>
        </p:nvSpPr>
        <p:spPr>
          <a:xfrm>
            <a:off x="6248400" y="2052319"/>
            <a:ext cx="5486400" cy="4124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mailto:rsevilla@cnsf.gob.mx" TargetMode="External"/><Relationship Id="rId3" Type="http://schemas.openxmlformats.org/officeDocument/2006/relationships/image" Target="../media/image7.png"/><Relationship Id="rId7" Type="http://schemas.openxmlformats.org/officeDocument/2006/relationships/hyperlink" Target="mailto:kluna@cnsf.gob.mx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arhernandez@cnsf.gob.mx" TargetMode="Externa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 txBox="1">
            <a:spLocks noGrp="1"/>
          </p:cNvSpPr>
          <p:nvPr>
            <p:ph type="title"/>
          </p:nvPr>
        </p:nvSpPr>
        <p:spPr>
          <a:xfrm>
            <a:off x="363220" y="1634330"/>
            <a:ext cx="114655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2145"/>
              </a:buClr>
              <a:buSzPts val="4400"/>
              <a:buFont typeface="Montserrat SemiBold"/>
              <a:buNone/>
            </a:pPr>
            <a:r>
              <a:rPr lang="es-MX" dirty="0"/>
              <a:t>TALLER DEL SISTEMA </a:t>
            </a:r>
            <a:br>
              <a:rPr lang="es-MX" dirty="0"/>
            </a:br>
            <a:r>
              <a:rPr lang="es-MX" dirty="0"/>
              <a:t>ESTADÍSTICO DE SALUD</a:t>
            </a:r>
            <a:endParaRPr dirty="0"/>
          </a:p>
        </p:txBody>
      </p:sp>
      <p:sp>
        <p:nvSpPr>
          <p:cNvPr id="129" name="Google Shape;129;p1"/>
          <p:cNvSpPr txBox="1">
            <a:spLocks noGrp="1"/>
          </p:cNvSpPr>
          <p:nvPr>
            <p:ph type="body" idx="1"/>
          </p:nvPr>
        </p:nvSpPr>
        <p:spPr>
          <a:xfrm>
            <a:off x="363220" y="3270884"/>
            <a:ext cx="11465560" cy="113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r>
              <a:rPr lang="es-MX" dirty="0"/>
              <a:t>Enero 2021</a:t>
            </a:r>
            <a:endParaRPr dirty="0"/>
          </a:p>
        </p:txBody>
      </p:sp>
      <p:pic>
        <p:nvPicPr>
          <p:cNvPr id="130" name="Google Shape;13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72263" y="4192393"/>
            <a:ext cx="1885567" cy="2185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531"/>
          <a:stretch/>
        </p:blipFill>
        <p:spPr>
          <a:xfrm>
            <a:off x="2646021" y="4387284"/>
            <a:ext cx="3637213" cy="71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3234" y="4300253"/>
            <a:ext cx="2216332" cy="9185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br>
              <a:rPr lang="es-MX" dirty="0"/>
            </a:br>
            <a:r>
              <a:rPr lang="es-MX" dirty="0"/>
              <a:t>Fecha de alta</a:t>
            </a:r>
            <a:endParaRPr dirty="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381000" y="2072639"/>
            <a:ext cx="1129881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es-MX" sz="2400" dirty="0"/>
              <a:t>La fecha de </a:t>
            </a:r>
            <a:r>
              <a:rPr lang="es-MX" dirty="0"/>
              <a:t>baja</a:t>
            </a:r>
            <a:r>
              <a:rPr lang="es-MX" sz="2400" dirty="0"/>
              <a:t> del certificado debe ser igual o posterior a la fecha de alta:</a:t>
            </a:r>
          </a:p>
          <a:p>
            <a:pPr marL="0" indent="0">
              <a:buFont typeface="Wingdings 2" pitchFamily="18" charset="2"/>
              <a:buNone/>
            </a:pPr>
            <a:endParaRPr lang="es-MX" sz="2400" dirty="0"/>
          </a:p>
          <a:p>
            <a:pPr marL="0" indent="0" algn="ctr">
              <a:buNone/>
            </a:pPr>
            <a:r>
              <a:rPr lang="es-ES" sz="2400" b="1" dirty="0"/>
              <a:t>Regla: Fecha de alta &lt;= Fecha de baja: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endParaRPr lang="es-MX" dirty="0"/>
          </a:p>
          <a:p>
            <a:pPr marL="0" indent="0">
              <a:spcBef>
                <a:spcPts val="0"/>
              </a:spcBef>
            </a:pPr>
            <a:endParaRPr lang="es-MX" sz="2400" b="1" dirty="0"/>
          </a:p>
          <a:p>
            <a:pPr marL="0" indent="0">
              <a:spcBef>
                <a:spcPts val="0"/>
              </a:spcBef>
            </a:pPr>
            <a:r>
              <a:rPr lang="es-MX" sz="2400" dirty="0"/>
              <a:t>La fecha de alta </a:t>
            </a:r>
            <a:r>
              <a:rPr lang="es-MX" sz="2400" b="1" dirty="0"/>
              <a:t>deberá</a:t>
            </a:r>
            <a:r>
              <a:rPr lang="es-MX" sz="2400" dirty="0"/>
              <a:t> ser menor o igual a la fecha de baja.</a:t>
            </a:r>
            <a:endParaRPr dirty="0"/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86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br>
              <a:rPr lang="es-MX" dirty="0"/>
            </a:br>
            <a:r>
              <a:rPr lang="es-MX" dirty="0"/>
              <a:t>Fecha de nacimiento</a:t>
            </a:r>
            <a:endParaRPr dirty="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381000" y="2072639"/>
            <a:ext cx="1129881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es-MX" sz="2400" dirty="0"/>
              <a:t>La fecha de reporte debe ser igual o posterior a la fecha de nacimiento:</a:t>
            </a:r>
          </a:p>
          <a:p>
            <a:pPr marL="0" indent="0">
              <a:buFont typeface="Wingdings 2" pitchFamily="18" charset="2"/>
              <a:buNone/>
            </a:pPr>
            <a:endParaRPr lang="es-MX" sz="2400" dirty="0"/>
          </a:p>
          <a:p>
            <a:pPr marL="0" indent="0" algn="ctr">
              <a:buNone/>
            </a:pPr>
            <a:r>
              <a:rPr lang="es-ES" sz="2400" b="1" dirty="0"/>
              <a:t>Regla: año Fecha de nacimiento &lt;= año Fecha de reporte:</a:t>
            </a:r>
            <a:endParaRPr lang="es-ES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endParaRPr lang="es-MX" dirty="0"/>
          </a:p>
          <a:p>
            <a:pPr marL="0" indent="0">
              <a:spcBef>
                <a:spcPts val="0"/>
              </a:spcBef>
            </a:pPr>
            <a:endParaRPr lang="es-MX" b="1" dirty="0"/>
          </a:p>
          <a:p>
            <a:pPr marL="0" indent="0">
              <a:spcBef>
                <a:spcPts val="0"/>
              </a:spcBef>
            </a:pPr>
            <a:r>
              <a:rPr lang="es-MX" sz="2400" dirty="0"/>
              <a:t>El año de la fecha de nacimiento </a:t>
            </a:r>
            <a:r>
              <a:rPr lang="es-MX" sz="2400" b="1" dirty="0"/>
              <a:t>deberá</a:t>
            </a:r>
            <a:r>
              <a:rPr lang="es-MX" sz="2400" dirty="0"/>
              <a:t> ser menor o igual al año de la fecha de reporte.</a:t>
            </a:r>
            <a:endParaRPr dirty="0"/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75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br>
              <a:rPr lang="es-MX" dirty="0"/>
            </a:br>
            <a:r>
              <a:rPr lang="es-MX" dirty="0"/>
              <a:t>Nacionalidad</a:t>
            </a:r>
            <a:endParaRPr dirty="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381000" y="2072639"/>
            <a:ext cx="1129881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es-MX" sz="2400" dirty="0"/>
              <a:t>La nacionalidad debe ser reportada como “Ninguna” para el caso de los asegurados diferentes del titular:</a:t>
            </a:r>
          </a:p>
          <a:p>
            <a:pPr marL="0" indent="0">
              <a:buFont typeface="Wingdings 2" pitchFamily="18" charset="2"/>
              <a:buNone/>
            </a:pPr>
            <a:endParaRPr lang="es-MX" sz="2400" dirty="0"/>
          </a:p>
          <a:p>
            <a:pPr marL="0" indent="0" algn="ctr">
              <a:buNone/>
            </a:pPr>
            <a:r>
              <a:rPr lang="es-ES" sz="2400" b="1" dirty="0"/>
              <a:t>Regla: Si Grupo familiar &lt;&gt; “1” entonces </a:t>
            </a:r>
            <a:r>
              <a:rPr lang="es-ES" b="1" dirty="0"/>
              <a:t>N</a:t>
            </a:r>
            <a:r>
              <a:rPr lang="es-ES" sz="2400" b="1" dirty="0"/>
              <a:t>acionalidad = “0”:</a:t>
            </a:r>
            <a:endParaRPr lang="es-ES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endParaRPr lang="es-MX" dirty="0"/>
          </a:p>
          <a:p>
            <a:pPr marL="0" indent="0">
              <a:spcBef>
                <a:spcPts val="0"/>
              </a:spcBef>
            </a:pPr>
            <a:endParaRPr lang="es-MX" b="1" dirty="0"/>
          </a:p>
          <a:p>
            <a:pPr marL="0" indent="0">
              <a:spcBef>
                <a:spcPts val="0"/>
              </a:spcBef>
            </a:pPr>
            <a:r>
              <a:rPr lang="es-MX" sz="2400" dirty="0"/>
              <a:t>Si el grupo familiar no es el “Titular” entonces la nacionalidad </a:t>
            </a:r>
            <a:r>
              <a:rPr lang="es-MX" sz="2400" b="1" dirty="0"/>
              <a:t>deberá</a:t>
            </a:r>
            <a:r>
              <a:rPr lang="es-MX" sz="2400" dirty="0"/>
              <a:t> ser “Ninguna”.</a:t>
            </a:r>
            <a:endParaRPr dirty="0"/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7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br>
              <a:rPr lang="es-MX" dirty="0"/>
            </a:br>
            <a:r>
              <a:rPr lang="es-MX" dirty="0"/>
              <a:t>Nacionalidad</a:t>
            </a:r>
            <a:endParaRPr dirty="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381000" y="2072639"/>
            <a:ext cx="1129881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es-MX" sz="2400" dirty="0"/>
              <a:t>La nacionalidad debe ser reportada distinta de “Ninguna” para el caso de los asegurados que sean el titular:</a:t>
            </a:r>
          </a:p>
          <a:p>
            <a:pPr marL="0" indent="0">
              <a:buFont typeface="Wingdings 2" pitchFamily="18" charset="2"/>
              <a:buNone/>
            </a:pPr>
            <a:endParaRPr lang="es-MX" sz="2400" dirty="0"/>
          </a:p>
          <a:p>
            <a:pPr marL="0" indent="0" algn="ctr">
              <a:buNone/>
            </a:pPr>
            <a:r>
              <a:rPr lang="es-ES" sz="2400" b="1" dirty="0"/>
              <a:t>Regla: Si </a:t>
            </a:r>
            <a:r>
              <a:rPr lang="es-ES" b="1" dirty="0"/>
              <a:t>Grupo familiar</a:t>
            </a:r>
            <a:r>
              <a:rPr lang="es-ES" sz="2400" b="1" dirty="0"/>
              <a:t> = “1” entonces Nacionalidad &lt;&gt; “0”:</a:t>
            </a:r>
            <a:endParaRPr lang="es-ES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endParaRPr lang="es-MX" dirty="0"/>
          </a:p>
          <a:p>
            <a:pPr marL="0" indent="0">
              <a:spcBef>
                <a:spcPts val="0"/>
              </a:spcBef>
            </a:pPr>
            <a:endParaRPr lang="es-MX" b="1" dirty="0"/>
          </a:p>
          <a:p>
            <a:pPr marL="0" indent="0">
              <a:spcBef>
                <a:spcPts val="0"/>
              </a:spcBef>
            </a:pPr>
            <a:r>
              <a:rPr lang="es-MX" sz="2400" dirty="0"/>
              <a:t>Si el grupo familiar es el “Titular” entonces la nacionalidad </a:t>
            </a:r>
            <a:r>
              <a:rPr lang="es-MX" sz="2400" b="1" dirty="0"/>
              <a:t>deberá</a:t>
            </a:r>
            <a:r>
              <a:rPr lang="es-MX" sz="2400" dirty="0"/>
              <a:t> ser diferente de “Ninguna”.</a:t>
            </a:r>
            <a:endParaRPr dirty="0"/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1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br>
              <a:rPr lang="es-MX" dirty="0"/>
            </a:br>
            <a:r>
              <a:rPr lang="es-MX" dirty="0"/>
              <a:t>Fin de vigencia</a:t>
            </a:r>
            <a:endParaRPr dirty="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381000" y="2072639"/>
            <a:ext cx="1129881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es-MX" sz="2400" dirty="0"/>
              <a:t>La fecha de baja debe ser anterior o igual a la fecha de fin de vigencia:</a:t>
            </a:r>
          </a:p>
          <a:p>
            <a:pPr marL="0" indent="0">
              <a:buFont typeface="Wingdings 2" pitchFamily="18" charset="2"/>
              <a:buNone/>
            </a:pPr>
            <a:endParaRPr lang="es-MX" sz="2400" dirty="0"/>
          </a:p>
          <a:p>
            <a:pPr marL="0" indent="0" algn="ctr">
              <a:buNone/>
            </a:pPr>
            <a:r>
              <a:rPr lang="es-ES" sz="2400" b="1" dirty="0"/>
              <a:t>Regla: Fin de vigencia &gt;= </a:t>
            </a:r>
            <a:r>
              <a:rPr lang="es-ES" b="1" dirty="0"/>
              <a:t>F</a:t>
            </a:r>
            <a:r>
              <a:rPr lang="es-ES" sz="2400" b="1" dirty="0"/>
              <a:t>echa de baja:</a:t>
            </a:r>
            <a:endParaRPr lang="es-ES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endParaRPr lang="es-MX" dirty="0"/>
          </a:p>
          <a:p>
            <a:pPr marL="0" indent="0">
              <a:spcBef>
                <a:spcPts val="0"/>
              </a:spcBef>
            </a:pPr>
            <a:endParaRPr lang="es-MX" b="1" dirty="0"/>
          </a:p>
          <a:p>
            <a:pPr marL="0" indent="0">
              <a:spcBef>
                <a:spcPts val="0"/>
              </a:spcBef>
            </a:pPr>
            <a:r>
              <a:rPr lang="es-MX" sz="2400" dirty="0"/>
              <a:t>La fecha de fin de vigencia </a:t>
            </a:r>
            <a:r>
              <a:rPr lang="es-MX" sz="2400" b="1" dirty="0"/>
              <a:t>deberá</a:t>
            </a:r>
            <a:r>
              <a:rPr lang="es-MX" sz="2400" dirty="0"/>
              <a:t> ser mayor o igual a la fecha de baja.</a:t>
            </a:r>
            <a:endParaRPr dirty="0"/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45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br>
              <a:rPr lang="es-MX" dirty="0"/>
            </a:br>
            <a:r>
              <a:rPr lang="es-MX" dirty="0"/>
              <a:t>Fin de vigencia</a:t>
            </a:r>
            <a:endParaRPr dirty="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381000" y="2072639"/>
            <a:ext cx="1129881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es-MX" sz="2400" dirty="0"/>
              <a:t>La fecha de alta debe ser anterior o igual a la fecha de fin de vigencia:</a:t>
            </a:r>
          </a:p>
          <a:p>
            <a:pPr marL="0" indent="0">
              <a:buFont typeface="Wingdings 2" pitchFamily="18" charset="2"/>
              <a:buNone/>
            </a:pPr>
            <a:endParaRPr lang="es-MX" sz="2400" dirty="0"/>
          </a:p>
          <a:p>
            <a:pPr marL="0" indent="0" algn="ctr">
              <a:buNone/>
            </a:pPr>
            <a:r>
              <a:rPr lang="es-ES" sz="2400" b="1" dirty="0"/>
              <a:t>Regla: Fin de vigencia &gt;= Fecha de alta:</a:t>
            </a:r>
            <a:endParaRPr lang="es-ES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endParaRPr lang="es-MX" dirty="0"/>
          </a:p>
          <a:p>
            <a:pPr marL="0" indent="0">
              <a:spcBef>
                <a:spcPts val="0"/>
              </a:spcBef>
            </a:pPr>
            <a:endParaRPr lang="es-MX" b="1" dirty="0"/>
          </a:p>
          <a:p>
            <a:pPr marL="0" indent="0">
              <a:spcBef>
                <a:spcPts val="0"/>
              </a:spcBef>
            </a:pPr>
            <a:r>
              <a:rPr lang="es-MX" sz="2400" dirty="0"/>
              <a:t>La fecha de fin de vigencia </a:t>
            </a:r>
            <a:r>
              <a:rPr lang="es-MX" sz="2400" b="1" dirty="0"/>
              <a:t>deberá</a:t>
            </a:r>
            <a:r>
              <a:rPr lang="es-MX" sz="2400" dirty="0"/>
              <a:t> ser mayor o igual a la fecha de alta.</a:t>
            </a:r>
            <a:endParaRPr dirty="0"/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32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br>
              <a:rPr lang="es-MX" dirty="0"/>
            </a:br>
            <a:r>
              <a:rPr lang="es-MX" dirty="0"/>
              <a:t>Inicio de vigencia</a:t>
            </a:r>
            <a:endParaRPr dirty="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381000" y="2072639"/>
            <a:ext cx="1129881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es-MX" sz="2400" dirty="0"/>
              <a:t>La fecha de fin de vigencia debe ser posterior a la fecha de inicio de vigencia:</a:t>
            </a:r>
          </a:p>
          <a:p>
            <a:pPr marL="0" indent="0">
              <a:buFont typeface="Wingdings 2" pitchFamily="18" charset="2"/>
              <a:buNone/>
            </a:pPr>
            <a:endParaRPr lang="es-MX" sz="2400" dirty="0"/>
          </a:p>
          <a:p>
            <a:pPr marL="0" indent="0" algn="ctr">
              <a:buNone/>
            </a:pPr>
            <a:r>
              <a:rPr lang="es-ES" sz="2400" b="1" dirty="0"/>
              <a:t>Regla: Inicio de vigencia &lt; Fin de vigencia:</a:t>
            </a:r>
            <a:endParaRPr lang="es-ES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endParaRPr lang="es-MX" dirty="0"/>
          </a:p>
          <a:p>
            <a:pPr marL="0" indent="0">
              <a:spcBef>
                <a:spcPts val="0"/>
              </a:spcBef>
            </a:pPr>
            <a:endParaRPr lang="es-MX" b="1" dirty="0"/>
          </a:p>
          <a:p>
            <a:pPr marL="0" indent="0">
              <a:spcBef>
                <a:spcPts val="0"/>
              </a:spcBef>
            </a:pPr>
            <a:r>
              <a:rPr lang="es-MX" sz="2400" dirty="0"/>
              <a:t>La fecha de inicio de vigencia </a:t>
            </a:r>
            <a:r>
              <a:rPr lang="es-MX" sz="2400" b="1" dirty="0"/>
              <a:t>deberá</a:t>
            </a:r>
            <a:r>
              <a:rPr lang="es-MX" sz="2400" dirty="0"/>
              <a:t> ser menor a la fecha de fin de vigencia.</a:t>
            </a:r>
            <a:endParaRPr dirty="0"/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08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br>
              <a:rPr lang="es-MX" dirty="0"/>
            </a:br>
            <a:r>
              <a:rPr lang="es-MX" dirty="0"/>
              <a:t>Inicio de vigencia</a:t>
            </a:r>
            <a:endParaRPr dirty="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381000" y="2072639"/>
            <a:ext cx="1129881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es-MX" sz="2400" dirty="0"/>
              <a:t>Cuando el estatus del certificado no sea anticipado, la fecha de inicio de vigencia debe ser anterior o igual a la fecha de corte:</a:t>
            </a:r>
          </a:p>
          <a:p>
            <a:pPr marL="0" indent="0">
              <a:buFont typeface="Wingdings 2" pitchFamily="18" charset="2"/>
              <a:buNone/>
            </a:pPr>
            <a:endParaRPr lang="es-MX" sz="2400" dirty="0"/>
          </a:p>
          <a:p>
            <a:pPr marL="0" indent="0" algn="ctr">
              <a:buNone/>
            </a:pPr>
            <a:r>
              <a:rPr lang="es-ES" sz="2400" b="1" dirty="0"/>
              <a:t>Regla: Si Estatus &lt;&gt; “6” entonces Inicio de vigencia &lt;= Fecha de corte:</a:t>
            </a:r>
            <a:endParaRPr lang="es-ES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endParaRPr lang="es-MX" dirty="0"/>
          </a:p>
          <a:p>
            <a:pPr marL="0" indent="0">
              <a:spcBef>
                <a:spcPts val="0"/>
              </a:spcBef>
            </a:pPr>
            <a:endParaRPr lang="es-MX" b="1" dirty="0"/>
          </a:p>
          <a:p>
            <a:pPr marL="0" indent="0">
              <a:spcBef>
                <a:spcPts val="0"/>
              </a:spcBef>
            </a:pPr>
            <a:r>
              <a:rPr lang="es-MX" sz="2400" dirty="0"/>
              <a:t>Si estatus es igual a “Anticipada” entonces la fecha de inicio de vigencia </a:t>
            </a:r>
            <a:r>
              <a:rPr lang="es-MX" sz="2400" b="1" dirty="0"/>
              <a:t>deberá</a:t>
            </a:r>
            <a:r>
              <a:rPr lang="es-MX" sz="2400" dirty="0"/>
              <a:t> ser menor o igual a la fecha de corte.</a:t>
            </a:r>
            <a:endParaRPr dirty="0"/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52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br>
              <a:rPr lang="es-MX" dirty="0"/>
            </a:br>
            <a:r>
              <a:rPr lang="es-MX" dirty="0"/>
              <a:t>Inicio de vigencia</a:t>
            </a:r>
            <a:endParaRPr dirty="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381000" y="2072639"/>
            <a:ext cx="1129881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es-MX" sz="2400" dirty="0"/>
              <a:t>La prima devengada debe ser cero en el caso de que la fecha de inicio de vigencia sea posterior a la fecha de corte:</a:t>
            </a:r>
          </a:p>
          <a:p>
            <a:pPr marL="0" indent="0">
              <a:buFont typeface="Wingdings 2" pitchFamily="18" charset="2"/>
              <a:buNone/>
            </a:pPr>
            <a:endParaRPr lang="es-MX" sz="2400" dirty="0"/>
          </a:p>
          <a:p>
            <a:pPr marL="0" indent="0" algn="ctr">
              <a:buNone/>
            </a:pPr>
            <a:r>
              <a:rPr lang="es-ES" sz="2400" b="1" dirty="0"/>
              <a:t>Regla: Si Inicio de vigencia &gt; Fecha de corte entonces Prima devengada = 0:</a:t>
            </a:r>
            <a:endParaRPr lang="es-ES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endParaRPr lang="es-MX" dirty="0"/>
          </a:p>
          <a:p>
            <a:pPr marL="0" indent="0">
              <a:spcBef>
                <a:spcPts val="0"/>
              </a:spcBef>
            </a:pPr>
            <a:endParaRPr lang="es-MX" b="1" dirty="0"/>
          </a:p>
          <a:p>
            <a:pPr marL="0" indent="0">
              <a:spcBef>
                <a:spcPts val="0"/>
              </a:spcBef>
            </a:pPr>
            <a:r>
              <a:rPr lang="es-MX" sz="2400" dirty="0"/>
              <a:t>Si la fecha de inicio de vigencia es mayor a la fecha de corte entonces la prima devengada </a:t>
            </a:r>
            <a:r>
              <a:rPr lang="es-MX" sz="2400" b="1" dirty="0"/>
              <a:t>deberá</a:t>
            </a:r>
            <a:r>
              <a:rPr lang="es-MX" sz="2400" dirty="0"/>
              <a:t> ser igual a cero.</a:t>
            </a:r>
            <a:endParaRPr dirty="0"/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65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br>
              <a:rPr lang="es-MX" dirty="0"/>
            </a:br>
            <a:r>
              <a:rPr lang="es-MX" dirty="0"/>
              <a:t>Subtipo de seguro</a:t>
            </a:r>
            <a:endParaRPr dirty="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381000" y="2072639"/>
            <a:ext cx="1129881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es-MX" sz="2400" dirty="0"/>
              <a:t>La clave del subtipo de seguro no deberá usar las claves correspondientes a Gastos Médicos:</a:t>
            </a:r>
          </a:p>
          <a:p>
            <a:pPr marL="0" indent="0">
              <a:buFont typeface="Wingdings 2" pitchFamily="18" charset="2"/>
              <a:buNone/>
            </a:pPr>
            <a:endParaRPr lang="es-MX" sz="2400" dirty="0"/>
          </a:p>
          <a:p>
            <a:pPr marL="0" indent="0" algn="ctr">
              <a:buNone/>
            </a:pPr>
            <a:r>
              <a:rPr lang="es-ES" sz="2400" b="1" dirty="0"/>
              <a:t>Regla: Subtipo de seguro &lt;&gt; {“5”, “6”, “7”, “8”}:</a:t>
            </a:r>
            <a:endParaRPr lang="es-ES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endParaRPr lang="es-MX" dirty="0"/>
          </a:p>
          <a:p>
            <a:pPr marL="0" indent="0">
              <a:spcBef>
                <a:spcPts val="0"/>
              </a:spcBef>
            </a:pPr>
            <a:endParaRPr lang="es-MX" b="1" dirty="0"/>
          </a:p>
          <a:p>
            <a:pPr marL="0" indent="0">
              <a:spcBef>
                <a:spcPts val="0"/>
              </a:spcBef>
            </a:pPr>
            <a:r>
              <a:rPr lang="es-MX" sz="2400" dirty="0"/>
              <a:t>La clave del subtipo de seguro </a:t>
            </a:r>
            <a:r>
              <a:rPr lang="es-MX" sz="2400" b="1" dirty="0"/>
              <a:t>deberá</a:t>
            </a:r>
            <a:r>
              <a:rPr lang="es-MX" sz="2400" dirty="0"/>
              <a:t> ser diferente de “GM Plan Limitado”, “GM Plan Amplio”, “GM Plan Internacional” o “GM Indemnizatorios”.</a:t>
            </a:r>
            <a:endParaRPr dirty="0"/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95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/>
          <p:cNvSpPr txBox="1">
            <a:spLocks noGrp="1"/>
          </p:cNvSpPr>
          <p:nvPr>
            <p:ph type="title"/>
          </p:nvPr>
        </p:nvSpPr>
        <p:spPr>
          <a:xfrm>
            <a:off x="1868799" y="784707"/>
            <a:ext cx="8256732" cy="1806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s-MX" dirty="0"/>
              <a:t>Validación</a:t>
            </a:r>
            <a:br>
              <a:rPr lang="es-MX" dirty="0"/>
            </a:br>
            <a:r>
              <a:rPr lang="es-MX" dirty="0"/>
              <a:t>Datos Generales</a:t>
            </a:r>
            <a:endParaRPr dirty="0"/>
          </a:p>
        </p:txBody>
      </p:sp>
      <p:pic>
        <p:nvPicPr>
          <p:cNvPr id="142" name="Google Shape;14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8222EFE-E934-4313-B9FF-0B0C71EEE9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3829" t="1917" r="21961" b="-1917"/>
          <a:stretch/>
        </p:blipFill>
        <p:spPr>
          <a:xfrm>
            <a:off x="4100939" y="2749550"/>
            <a:ext cx="4028657" cy="345653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br>
              <a:rPr lang="es-MX" dirty="0"/>
            </a:br>
            <a:r>
              <a:rPr lang="es-MX" dirty="0"/>
              <a:t>Año póliza</a:t>
            </a:r>
            <a:endParaRPr dirty="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381000" y="2072639"/>
            <a:ext cx="1129881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es-MX" sz="2400" dirty="0"/>
              <a:t>El valor del número de años de antigüedad en la póliza debe ser mayor o igual a uno:</a:t>
            </a:r>
          </a:p>
          <a:p>
            <a:pPr marL="0" indent="0">
              <a:buFont typeface="Wingdings 2" pitchFamily="18" charset="2"/>
              <a:buNone/>
            </a:pPr>
            <a:endParaRPr lang="es-MX" sz="2400" dirty="0"/>
          </a:p>
          <a:p>
            <a:pPr marL="0" indent="0" algn="ctr">
              <a:buNone/>
            </a:pPr>
            <a:r>
              <a:rPr lang="es-ES" sz="2400" b="1" dirty="0"/>
              <a:t>Regla: Año póliza &gt;= 1:</a:t>
            </a:r>
            <a:endParaRPr lang="es-ES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endParaRPr lang="es-MX" dirty="0"/>
          </a:p>
          <a:p>
            <a:pPr marL="0" indent="0">
              <a:spcBef>
                <a:spcPts val="0"/>
              </a:spcBef>
            </a:pPr>
            <a:endParaRPr lang="es-MX" b="1" dirty="0"/>
          </a:p>
          <a:p>
            <a:pPr marL="0" indent="0">
              <a:spcBef>
                <a:spcPts val="0"/>
              </a:spcBef>
            </a:pPr>
            <a:r>
              <a:rPr lang="es-MX" sz="2400" dirty="0"/>
              <a:t>El número del año póliza </a:t>
            </a:r>
            <a:r>
              <a:rPr lang="es-MX" sz="2400" b="1" dirty="0"/>
              <a:t>deberá</a:t>
            </a:r>
            <a:r>
              <a:rPr lang="es-MX" sz="2400" dirty="0"/>
              <a:t> ser mayor o igual a uno.</a:t>
            </a:r>
            <a:endParaRPr dirty="0"/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84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br>
              <a:rPr lang="es-MX" dirty="0"/>
            </a:br>
            <a:r>
              <a:rPr lang="es-MX" dirty="0"/>
              <a:t>Antigüedad</a:t>
            </a:r>
            <a:endParaRPr dirty="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381000" y="2072639"/>
            <a:ext cx="1129881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es-MX" sz="2400" dirty="0"/>
              <a:t>El número de años en que el certificado ha estado en vigor debe ser mayor o igual al número de años en el certificado:</a:t>
            </a:r>
          </a:p>
          <a:p>
            <a:pPr marL="0" indent="0">
              <a:buFont typeface="Wingdings 2" pitchFamily="18" charset="2"/>
              <a:buNone/>
            </a:pPr>
            <a:endParaRPr lang="es-MX" sz="2400" dirty="0"/>
          </a:p>
          <a:p>
            <a:pPr marL="0" indent="0" algn="ctr">
              <a:buNone/>
            </a:pPr>
            <a:r>
              <a:rPr lang="es-ES" sz="2400" b="1" dirty="0"/>
              <a:t>Regla: </a:t>
            </a:r>
            <a:r>
              <a:rPr lang="es-ES" b="1" dirty="0"/>
              <a:t>A</a:t>
            </a:r>
            <a:r>
              <a:rPr lang="es-ES" sz="2400" b="1" dirty="0"/>
              <a:t>ño póliza &lt;= Antigüedad:</a:t>
            </a:r>
            <a:endParaRPr lang="es-ES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endParaRPr lang="es-MX" dirty="0"/>
          </a:p>
          <a:p>
            <a:pPr marL="0" indent="0">
              <a:spcBef>
                <a:spcPts val="0"/>
              </a:spcBef>
            </a:pPr>
            <a:endParaRPr lang="es-MX" b="1" dirty="0"/>
          </a:p>
          <a:p>
            <a:pPr marL="0" indent="0">
              <a:spcBef>
                <a:spcPts val="0"/>
              </a:spcBef>
            </a:pPr>
            <a:r>
              <a:rPr lang="es-MX" sz="2400" dirty="0"/>
              <a:t>El número del año póliza </a:t>
            </a:r>
            <a:r>
              <a:rPr lang="es-MX" sz="2400" b="1" dirty="0"/>
              <a:t>deberá</a:t>
            </a:r>
            <a:r>
              <a:rPr lang="es-MX" sz="2400" dirty="0"/>
              <a:t> ser menor o igual a la antigüedad.</a:t>
            </a:r>
            <a:endParaRPr dirty="0"/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32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br>
              <a:rPr lang="es-MX" dirty="0"/>
            </a:br>
            <a:r>
              <a:rPr lang="es-MX" dirty="0"/>
              <a:t>Antigüedad</a:t>
            </a:r>
            <a:endParaRPr dirty="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381000" y="2072639"/>
            <a:ext cx="1129881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es-MX" sz="2400" dirty="0"/>
              <a:t>El valor del número de años en que la póliza ha estado en vigor desde su primera emisión debe ser mayor o igual a uno:</a:t>
            </a:r>
          </a:p>
          <a:p>
            <a:pPr marL="0" indent="0">
              <a:buFont typeface="Wingdings 2" pitchFamily="18" charset="2"/>
              <a:buNone/>
            </a:pPr>
            <a:endParaRPr lang="es-MX" sz="2400" dirty="0"/>
          </a:p>
          <a:p>
            <a:pPr marL="0" indent="0" algn="ctr">
              <a:buNone/>
            </a:pPr>
            <a:r>
              <a:rPr lang="es-ES" sz="2400" b="1" dirty="0"/>
              <a:t>Regla: Antigüedad &gt;= 1:</a:t>
            </a:r>
            <a:endParaRPr lang="es-ES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endParaRPr lang="es-MX" dirty="0"/>
          </a:p>
          <a:p>
            <a:pPr marL="0" indent="0">
              <a:spcBef>
                <a:spcPts val="0"/>
              </a:spcBef>
            </a:pPr>
            <a:endParaRPr lang="es-MX" b="1" dirty="0"/>
          </a:p>
          <a:p>
            <a:pPr marL="0" indent="0">
              <a:spcBef>
                <a:spcPts val="0"/>
              </a:spcBef>
            </a:pPr>
            <a:r>
              <a:rPr lang="es-MX" sz="2400" dirty="0"/>
              <a:t>El número de años de antigüedad </a:t>
            </a:r>
            <a:r>
              <a:rPr lang="es-MX" sz="2400" b="1" dirty="0"/>
              <a:t>deberá</a:t>
            </a:r>
            <a:r>
              <a:rPr lang="es-MX" sz="2400" dirty="0"/>
              <a:t> ser mayor o igual a uno.</a:t>
            </a:r>
            <a:endParaRPr dirty="0"/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41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br>
              <a:rPr lang="es-MX" dirty="0"/>
            </a:br>
            <a:r>
              <a:rPr lang="es-MX" dirty="0"/>
              <a:t>Límite Máximo de Responsabilidad</a:t>
            </a:r>
            <a:endParaRPr dirty="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381000" y="2072639"/>
            <a:ext cx="1129881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es-MX" sz="2400" dirty="0"/>
              <a:t>El límite máximo de responsabilidad no debe tener un valor negativo:</a:t>
            </a:r>
          </a:p>
          <a:p>
            <a:pPr marL="0" indent="0">
              <a:buFont typeface="Wingdings 2" pitchFamily="18" charset="2"/>
              <a:buNone/>
            </a:pPr>
            <a:endParaRPr lang="es-MX" sz="2400" dirty="0"/>
          </a:p>
          <a:p>
            <a:pPr marL="0" indent="0" algn="ctr">
              <a:buNone/>
            </a:pPr>
            <a:r>
              <a:rPr lang="es-ES" sz="2400" b="1" dirty="0"/>
              <a:t>Regla: Límite Máximo de Responsabilidad &gt;= 0:</a:t>
            </a:r>
            <a:endParaRPr lang="es-ES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endParaRPr lang="es-MX" dirty="0"/>
          </a:p>
          <a:p>
            <a:pPr marL="0" indent="0">
              <a:spcBef>
                <a:spcPts val="0"/>
              </a:spcBef>
            </a:pPr>
            <a:endParaRPr lang="es-MX" b="1" dirty="0"/>
          </a:p>
          <a:p>
            <a:pPr marL="0" indent="0">
              <a:spcBef>
                <a:spcPts val="0"/>
              </a:spcBef>
            </a:pPr>
            <a:r>
              <a:rPr lang="es-MX" sz="2400" dirty="0"/>
              <a:t>El límite máximo de responsabilidad </a:t>
            </a:r>
            <a:r>
              <a:rPr lang="es-MX" sz="2400" b="1" dirty="0"/>
              <a:t>deberá</a:t>
            </a:r>
            <a:r>
              <a:rPr lang="es-MX" sz="2400" dirty="0"/>
              <a:t> ser mayor o igual a cero.</a:t>
            </a:r>
            <a:endParaRPr dirty="0"/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69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/>
          <p:cNvSpPr txBox="1">
            <a:spLocks noGrp="1"/>
          </p:cNvSpPr>
          <p:nvPr>
            <p:ph type="title"/>
          </p:nvPr>
        </p:nvSpPr>
        <p:spPr>
          <a:xfrm>
            <a:off x="1868799" y="784707"/>
            <a:ext cx="8256732" cy="1806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s-MX" dirty="0"/>
              <a:t>Validación</a:t>
            </a:r>
            <a:br>
              <a:rPr lang="es-MX" dirty="0"/>
            </a:br>
            <a:r>
              <a:rPr lang="es-MX" dirty="0"/>
              <a:t>Eventos hospitalarios</a:t>
            </a:r>
            <a:endParaRPr dirty="0"/>
          </a:p>
        </p:txBody>
      </p:sp>
      <p:pic>
        <p:nvPicPr>
          <p:cNvPr id="142" name="Google Shape;14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  <p:pic>
        <p:nvPicPr>
          <p:cNvPr id="10" name="Picture 2" descr="Colección de iconos médicos vector gratuito">
            <a:extLst>
              <a:ext uri="{FF2B5EF4-FFF2-40B4-BE49-F238E27FC236}">
                <a16:creationId xmlns:a16="http://schemas.microsoft.com/office/drawing/2014/main" id="{3F775256-F973-4588-B3A9-DDA6F24F43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5" b="14116"/>
          <a:stretch/>
        </p:blipFill>
        <p:spPr bwMode="auto">
          <a:xfrm>
            <a:off x="3871555" y="2912880"/>
            <a:ext cx="4458977" cy="306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345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br>
              <a:rPr lang="es-MX" dirty="0"/>
            </a:br>
            <a:r>
              <a:rPr lang="es-MX" dirty="0"/>
              <a:t>Monto de deducible o copago</a:t>
            </a:r>
            <a:endParaRPr dirty="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381000" y="2072639"/>
            <a:ext cx="1129881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es-MX" sz="2400" dirty="0"/>
              <a:t>El monto de deducible o copago que quedó a cargo del asegurado no debe tener un valor negativo:</a:t>
            </a:r>
          </a:p>
          <a:p>
            <a:pPr marL="0" indent="0">
              <a:buFont typeface="Wingdings 2" pitchFamily="18" charset="2"/>
              <a:buNone/>
            </a:pPr>
            <a:endParaRPr lang="es-MX" sz="2400" dirty="0"/>
          </a:p>
          <a:p>
            <a:pPr marL="0" indent="0" algn="ctr">
              <a:buNone/>
            </a:pPr>
            <a:r>
              <a:rPr lang="es-ES" sz="2400" b="1" dirty="0"/>
              <a:t>Regla: Monto de deducible &gt;= 0:</a:t>
            </a:r>
            <a:endParaRPr lang="es-ES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endParaRPr lang="es-MX" dirty="0"/>
          </a:p>
          <a:p>
            <a:pPr marL="0" indent="0">
              <a:spcBef>
                <a:spcPts val="0"/>
              </a:spcBef>
            </a:pPr>
            <a:endParaRPr lang="es-MX" b="1" dirty="0"/>
          </a:p>
          <a:p>
            <a:pPr marL="0" indent="0">
              <a:spcBef>
                <a:spcPts val="0"/>
              </a:spcBef>
            </a:pPr>
            <a:r>
              <a:rPr lang="es-MX" sz="2400" dirty="0"/>
              <a:t>El monto de deducible o copago </a:t>
            </a:r>
            <a:r>
              <a:rPr lang="es-MX" sz="2400" b="1" dirty="0"/>
              <a:t>deberá</a:t>
            </a:r>
            <a:r>
              <a:rPr lang="es-MX" sz="2400" dirty="0"/>
              <a:t> ser mayor o igual a cero.</a:t>
            </a:r>
            <a:endParaRPr dirty="0"/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75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br>
              <a:rPr lang="es-MX" dirty="0"/>
            </a:br>
            <a:r>
              <a:rPr lang="es-MX" dirty="0"/>
              <a:t>Monto de deducible o copago</a:t>
            </a:r>
            <a:endParaRPr dirty="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381000" y="2072639"/>
            <a:ext cx="1129881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es-MX" sz="2400" dirty="0"/>
              <a:t>La suma de los montos por hospitalizació</a:t>
            </a:r>
            <a:r>
              <a:rPr lang="es-MX" dirty="0"/>
              <a:t>n y honorarios médicos no debe ser cero en caso de que la suma del monto de deducibles y coaseguro sea positiva</a:t>
            </a:r>
            <a:r>
              <a:rPr lang="es-MX" sz="2400" dirty="0"/>
              <a:t>:</a:t>
            </a:r>
          </a:p>
          <a:p>
            <a:pPr marL="0" indent="0">
              <a:buFont typeface="Wingdings 2" pitchFamily="18" charset="2"/>
              <a:buNone/>
            </a:pPr>
            <a:endParaRPr lang="es-MX" sz="2400" dirty="0"/>
          </a:p>
          <a:p>
            <a:pPr marL="0" indent="0" algn="ctr">
              <a:buNone/>
            </a:pPr>
            <a:r>
              <a:rPr lang="es-ES" sz="2400" b="1" dirty="0"/>
              <a:t>Regla: Si ∑ Monto de deducible + Monto de coaseguro &gt; 0 entonces ∑ Monto de honorarios médicos + Monto de hospitalización &lt;&gt; 0:</a:t>
            </a:r>
            <a:endParaRPr lang="es-ES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endParaRPr lang="es-MX" dirty="0"/>
          </a:p>
          <a:p>
            <a:pPr marL="0" indent="0">
              <a:spcBef>
                <a:spcPts val="0"/>
              </a:spcBef>
            </a:pPr>
            <a:endParaRPr lang="es-MX" b="1" dirty="0"/>
          </a:p>
          <a:p>
            <a:pPr marL="0" indent="0">
              <a:spcBef>
                <a:spcPts val="0"/>
              </a:spcBef>
            </a:pPr>
            <a:r>
              <a:rPr lang="es-MX" sz="2400" dirty="0"/>
              <a:t>Si la suma de los montos de deducible y copago son mayores a cero entonces la suma de los montos de honorarios médicos y montos de hospitalización </a:t>
            </a:r>
            <a:r>
              <a:rPr lang="es-MX" sz="2400" b="1" dirty="0"/>
              <a:t>deberán</a:t>
            </a:r>
            <a:r>
              <a:rPr lang="es-MX" sz="2400" dirty="0"/>
              <a:t> ser diferentes de cero.</a:t>
            </a:r>
            <a:endParaRPr dirty="0"/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96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br>
              <a:rPr lang="es-MX" dirty="0"/>
            </a:br>
            <a:r>
              <a:rPr lang="es-MX" dirty="0"/>
              <a:t>Monto de coaseguro</a:t>
            </a:r>
            <a:endParaRPr dirty="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381000" y="2072639"/>
            <a:ext cx="1129881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es-MX" sz="2400" dirty="0"/>
              <a:t>El monto de coaseguro que quedó a cargo del asegurado no debe tener un valor negativo:</a:t>
            </a:r>
          </a:p>
          <a:p>
            <a:pPr marL="0" indent="0">
              <a:buFont typeface="Wingdings 2" pitchFamily="18" charset="2"/>
              <a:buNone/>
            </a:pPr>
            <a:endParaRPr lang="es-MX" sz="2400" dirty="0"/>
          </a:p>
          <a:p>
            <a:pPr marL="0" indent="0" algn="ctr">
              <a:buNone/>
            </a:pPr>
            <a:r>
              <a:rPr lang="es-ES" sz="2400" b="1" dirty="0"/>
              <a:t>Regla: Monto de coaseguro &gt;= 0:</a:t>
            </a:r>
            <a:endParaRPr lang="es-ES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endParaRPr lang="es-MX" dirty="0"/>
          </a:p>
          <a:p>
            <a:pPr marL="0" indent="0">
              <a:spcBef>
                <a:spcPts val="0"/>
              </a:spcBef>
            </a:pPr>
            <a:endParaRPr lang="es-MX" b="1" dirty="0"/>
          </a:p>
          <a:p>
            <a:pPr marL="0" indent="0">
              <a:spcBef>
                <a:spcPts val="0"/>
              </a:spcBef>
            </a:pPr>
            <a:r>
              <a:rPr lang="es-MX" sz="2400" dirty="0"/>
              <a:t>El monto de coaseguro </a:t>
            </a:r>
            <a:r>
              <a:rPr lang="es-MX" sz="2400" b="1" dirty="0"/>
              <a:t>deberá</a:t>
            </a:r>
            <a:r>
              <a:rPr lang="es-MX" sz="2400" dirty="0"/>
              <a:t> ser mayor o igual a cero.</a:t>
            </a:r>
            <a:endParaRPr dirty="0"/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10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br>
              <a:rPr lang="es-MX" dirty="0"/>
            </a:br>
            <a:r>
              <a:rPr lang="es-MX" dirty="0"/>
              <a:t>Días de estancia hospitalaria</a:t>
            </a:r>
            <a:endParaRPr dirty="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381000" y="2072639"/>
            <a:ext cx="1129881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es-MX" sz="2400" dirty="0"/>
              <a:t>El número de días de estancia en el hospital no debe tener un valor menor a 1:</a:t>
            </a:r>
          </a:p>
          <a:p>
            <a:pPr marL="0" indent="0">
              <a:buFont typeface="Wingdings 2" pitchFamily="18" charset="2"/>
              <a:buNone/>
            </a:pPr>
            <a:endParaRPr lang="es-MX" sz="2400" dirty="0"/>
          </a:p>
          <a:p>
            <a:pPr marL="0" indent="0" algn="ctr">
              <a:buNone/>
            </a:pPr>
            <a:r>
              <a:rPr lang="es-ES" sz="2400" b="1" dirty="0"/>
              <a:t>Regla: Días de estancia hospitalaria &gt;= 1:</a:t>
            </a:r>
            <a:endParaRPr lang="es-ES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endParaRPr lang="es-MX" dirty="0"/>
          </a:p>
          <a:p>
            <a:pPr marL="0" indent="0">
              <a:spcBef>
                <a:spcPts val="0"/>
              </a:spcBef>
            </a:pPr>
            <a:endParaRPr lang="es-MX" b="1" dirty="0"/>
          </a:p>
          <a:p>
            <a:pPr marL="0" indent="0">
              <a:spcBef>
                <a:spcPts val="0"/>
              </a:spcBef>
            </a:pPr>
            <a:r>
              <a:rPr lang="es-MX" sz="2400" dirty="0"/>
              <a:t>Los días de estancia hospitalaria </a:t>
            </a:r>
            <a:r>
              <a:rPr lang="es-MX" sz="2400" b="1" dirty="0"/>
              <a:t>deberán</a:t>
            </a:r>
            <a:r>
              <a:rPr lang="es-MX" sz="2400" dirty="0"/>
              <a:t> ser mayor o igual a uno.</a:t>
            </a:r>
            <a:endParaRPr dirty="0"/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89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iseño de fondo médico vector gratuito">
            <a:extLst>
              <a:ext uri="{FF2B5EF4-FFF2-40B4-BE49-F238E27FC236}">
                <a16:creationId xmlns:a16="http://schemas.microsoft.com/office/drawing/2014/main" id="{A4B3E838-302A-411F-B0EA-8849F7C19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29" y="2616725"/>
            <a:ext cx="3431140" cy="343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Google Shape;137;p2"/>
          <p:cNvSpPr txBox="1">
            <a:spLocks noGrp="1"/>
          </p:cNvSpPr>
          <p:nvPr>
            <p:ph type="title"/>
          </p:nvPr>
        </p:nvSpPr>
        <p:spPr>
          <a:xfrm>
            <a:off x="1868799" y="784707"/>
            <a:ext cx="8256732" cy="1806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s-MX" dirty="0"/>
              <a:t>Validación</a:t>
            </a:r>
            <a:br>
              <a:rPr lang="es-MX" dirty="0"/>
            </a:br>
            <a:r>
              <a:rPr lang="es-MX" dirty="0"/>
              <a:t>Eventos no hospitalarios</a:t>
            </a:r>
            <a:endParaRPr dirty="0"/>
          </a:p>
        </p:txBody>
      </p:sp>
      <p:pic>
        <p:nvPicPr>
          <p:cNvPr id="142" name="Google Shape;14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" descr="agroHACIENDA_horizontal_HACIENDA_horizontal.png"/>
          <p:cNvPicPr preferRelativeResize="0"/>
          <p:nvPr/>
        </p:nvPicPr>
        <p:blipFill rotWithShape="1">
          <a:blip r:embed="rId5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09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br>
              <a:rPr lang="es-MX" dirty="0"/>
            </a:br>
            <a:r>
              <a:rPr lang="es-MX" dirty="0"/>
              <a:t>Entidad de residencia</a:t>
            </a:r>
            <a:endParaRPr dirty="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381000" y="2072639"/>
            <a:ext cx="1129881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es-MX" sz="2400" dirty="0"/>
              <a:t>La entidad de residencia no debe ser desconocida o sin domicilio fijo:</a:t>
            </a:r>
          </a:p>
          <a:p>
            <a:pPr marL="0" indent="0">
              <a:buFont typeface="Wingdings 2" pitchFamily="18" charset="2"/>
              <a:buNone/>
            </a:pPr>
            <a:endParaRPr lang="es-MX" sz="2400" dirty="0"/>
          </a:p>
          <a:p>
            <a:pPr marL="0" indent="0" algn="ctr">
              <a:buNone/>
            </a:pPr>
            <a:r>
              <a:rPr lang="es-ES" sz="2400" b="1" dirty="0"/>
              <a:t>Regla: Entidad &lt;&gt; {“34”, “99”}: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endParaRPr lang="es-MX" dirty="0"/>
          </a:p>
          <a:p>
            <a:pPr marL="0" indent="0">
              <a:spcBef>
                <a:spcPts val="0"/>
              </a:spcBef>
            </a:pPr>
            <a:endParaRPr lang="es-MX" sz="2400" b="1" dirty="0"/>
          </a:p>
          <a:p>
            <a:pPr marL="0" indent="0">
              <a:spcBef>
                <a:spcPts val="0"/>
              </a:spcBef>
            </a:pPr>
            <a:r>
              <a:rPr lang="es-MX" sz="2400" b="1" dirty="0"/>
              <a:t>Deberá</a:t>
            </a:r>
            <a:r>
              <a:rPr lang="es-MX" sz="2400" dirty="0"/>
              <a:t> reportarse una entidad de residencia conocida, es decir, no se podrán usar las claves correspondientes a entidad “Desconocida o Sin domicilio” ni “No aplica”.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endParaRPr dirty="0"/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br>
              <a:rPr lang="es-MX" dirty="0"/>
            </a:br>
            <a:r>
              <a:rPr lang="es-MX" dirty="0"/>
              <a:t>Monto de deducible o copago</a:t>
            </a:r>
            <a:endParaRPr dirty="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381000" y="2072639"/>
            <a:ext cx="1129881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es-MX" sz="2400" dirty="0"/>
              <a:t>En caso de que el monto que se requirió para cubrir los gastos de atención sea mayor que cero el monto de deducible o copago que quedó a cargo del asegurado no debe tener un valor negativo:</a:t>
            </a:r>
          </a:p>
          <a:p>
            <a:pPr marL="0" indent="0">
              <a:buFont typeface="Wingdings 2" pitchFamily="18" charset="2"/>
              <a:buNone/>
            </a:pPr>
            <a:endParaRPr lang="es-MX" sz="2400" dirty="0"/>
          </a:p>
          <a:p>
            <a:pPr marL="0" indent="0" algn="ctr">
              <a:buNone/>
            </a:pPr>
            <a:r>
              <a:rPr lang="es-ES" sz="2400" b="1" dirty="0"/>
              <a:t>Regla: Si Monto de atenciones &gt; 0 entonces Monto de deducible &gt;= 0:</a:t>
            </a:r>
            <a:endParaRPr lang="es-ES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endParaRPr lang="es-MX" dirty="0"/>
          </a:p>
          <a:p>
            <a:pPr marL="0" indent="0">
              <a:spcBef>
                <a:spcPts val="0"/>
              </a:spcBef>
            </a:pPr>
            <a:endParaRPr lang="es-MX" b="1" dirty="0"/>
          </a:p>
          <a:p>
            <a:pPr marL="0" indent="0">
              <a:spcBef>
                <a:spcPts val="0"/>
              </a:spcBef>
            </a:pPr>
            <a:r>
              <a:rPr lang="es-MX" sz="2400" dirty="0"/>
              <a:t>Si el monto de atenciones es mayor que cero entonces el monto de deducible o copago </a:t>
            </a:r>
            <a:r>
              <a:rPr lang="es-MX" sz="2400" b="1" dirty="0"/>
              <a:t>deberá</a:t>
            </a:r>
            <a:r>
              <a:rPr lang="es-MX" sz="2400" dirty="0"/>
              <a:t> ser mayor o igual a cero.</a:t>
            </a:r>
            <a:endParaRPr dirty="0"/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861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"/>
          <p:cNvSpPr txBox="1">
            <a:spLocks noGrp="1"/>
          </p:cNvSpPr>
          <p:nvPr>
            <p:ph type="body" idx="1"/>
          </p:nvPr>
        </p:nvSpPr>
        <p:spPr>
          <a:xfrm>
            <a:off x="1390021" y="1306633"/>
            <a:ext cx="10126721" cy="56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700"/>
              <a:buNone/>
            </a:pPr>
            <a:r>
              <a:rPr lang="es-MX" sz="3200" dirty="0">
                <a:solidFill>
                  <a:srgbClr val="FF0000"/>
                </a:solidFill>
              </a:rPr>
              <a:t>Contactos</a:t>
            </a:r>
          </a:p>
        </p:txBody>
      </p:sp>
      <p:pic>
        <p:nvPicPr>
          <p:cNvPr id="190" name="Google Shape;19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72263" y="4192393"/>
            <a:ext cx="1885567" cy="2185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31;p1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531"/>
          <a:stretch/>
        </p:blipFill>
        <p:spPr>
          <a:xfrm>
            <a:off x="2646021" y="4387284"/>
            <a:ext cx="3637213" cy="71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3234" y="4300253"/>
            <a:ext cx="2216332" cy="918562"/>
          </a:xfrm>
          <a:prstGeom prst="rect">
            <a:avLst/>
          </a:prstGeom>
        </p:spPr>
      </p:pic>
      <p:sp>
        <p:nvSpPr>
          <p:cNvPr id="2" name="Google Shape;189;p6">
            <a:extLst>
              <a:ext uri="{FF2B5EF4-FFF2-40B4-BE49-F238E27FC236}">
                <a16:creationId xmlns:a16="http://schemas.microsoft.com/office/drawing/2014/main" id="{D2A285BE-29AA-45BA-8A7F-5BFAD3386FB8}"/>
              </a:ext>
            </a:extLst>
          </p:cNvPr>
          <p:cNvSpPr txBox="1">
            <a:spLocks/>
          </p:cNvSpPr>
          <p:nvPr/>
        </p:nvSpPr>
        <p:spPr>
          <a:xfrm>
            <a:off x="1629734" y="2625845"/>
            <a:ext cx="10126721" cy="1109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>
              <a:lnSpc>
                <a:spcPct val="80000"/>
              </a:lnSpc>
              <a:spcBef>
                <a:spcPts val="0"/>
              </a:spcBef>
            </a:pPr>
            <a:r>
              <a:rPr lang="es-MX" sz="1800" b="1" dirty="0">
                <a:solidFill>
                  <a:schemeClr val="tx1"/>
                </a:solidFill>
              </a:rPr>
              <a:t>Aldo Hernández               </a:t>
            </a:r>
            <a:r>
              <a:rPr lang="es-MX" sz="1800" b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arhernandez@cnsf.gob.mx</a:t>
            </a:r>
            <a:endParaRPr lang="es-MX" sz="1800" b="1" dirty="0">
              <a:solidFill>
                <a:schemeClr val="tx1"/>
              </a:solidFill>
            </a:endParaRPr>
          </a:p>
          <a:p>
            <a:pPr marL="0" indent="0" algn="l">
              <a:lnSpc>
                <a:spcPct val="80000"/>
              </a:lnSpc>
              <a:spcBef>
                <a:spcPts val="0"/>
              </a:spcBef>
            </a:pPr>
            <a:endParaRPr lang="es-MX" sz="1800" b="1" dirty="0">
              <a:solidFill>
                <a:schemeClr val="tx1"/>
              </a:solidFill>
            </a:endParaRPr>
          </a:p>
          <a:p>
            <a:pPr marL="0" indent="0" algn="l">
              <a:lnSpc>
                <a:spcPct val="80000"/>
              </a:lnSpc>
              <a:spcBef>
                <a:spcPts val="0"/>
              </a:spcBef>
            </a:pPr>
            <a:r>
              <a:rPr lang="es-MX" sz="1800" b="1" dirty="0">
                <a:solidFill>
                  <a:schemeClr val="tx1"/>
                </a:solidFill>
              </a:rPr>
              <a:t>Karina Luna                        </a:t>
            </a:r>
            <a:r>
              <a:rPr lang="es-MX" sz="1800" b="1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kluna@cnsf.gob.mx</a:t>
            </a:r>
            <a:endParaRPr lang="es-MX" sz="1800" b="1" dirty="0">
              <a:solidFill>
                <a:schemeClr val="tx1"/>
              </a:solidFill>
            </a:endParaRPr>
          </a:p>
          <a:p>
            <a:pPr marL="0" indent="0" algn="l">
              <a:lnSpc>
                <a:spcPct val="80000"/>
              </a:lnSpc>
              <a:spcBef>
                <a:spcPts val="0"/>
              </a:spcBef>
            </a:pPr>
            <a:endParaRPr lang="es-MX" sz="1800" b="1" dirty="0">
              <a:solidFill>
                <a:schemeClr val="tx1"/>
              </a:solidFill>
            </a:endParaRPr>
          </a:p>
          <a:p>
            <a:pPr marL="0" indent="0" algn="l">
              <a:lnSpc>
                <a:spcPct val="80000"/>
              </a:lnSpc>
              <a:spcBef>
                <a:spcPts val="0"/>
              </a:spcBef>
            </a:pPr>
            <a:r>
              <a:rPr lang="es-MX" sz="1800" b="1" dirty="0">
                <a:solidFill>
                  <a:schemeClr val="tx1"/>
                </a:solidFill>
              </a:rPr>
              <a:t>Ricardo Sevilla                   </a:t>
            </a:r>
            <a:r>
              <a:rPr lang="es-MX" sz="1800" b="1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rsevilla@cnsf.gob.mx</a:t>
            </a:r>
            <a:endParaRPr lang="es-MX" sz="1800" b="1" dirty="0">
              <a:solidFill>
                <a:schemeClr val="tx1"/>
              </a:solidFill>
            </a:endParaRPr>
          </a:p>
          <a:p>
            <a:pPr marL="0" indent="0" algn="l">
              <a:lnSpc>
                <a:spcPct val="80000"/>
              </a:lnSpc>
              <a:spcBef>
                <a:spcPts val="0"/>
              </a:spcBef>
            </a:pPr>
            <a:endParaRPr lang="es-MX" sz="2000" b="1" dirty="0">
              <a:solidFill>
                <a:schemeClr val="tx1"/>
              </a:solidFill>
            </a:endParaRPr>
          </a:p>
          <a:p>
            <a:pPr marL="0" indent="0" algn="l">
              <a:lnSpc>
                <a:spcPct val="80000"/>
              </a:lnSpc>
              <a:spcBef>
                <a:spcPts val="0"/>
              </a:spcBef>
            </a:pPr>
            <a:endParaRPr lang="es-MX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475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"/>
          <p:cNvSpPr txBox="1">
            <a:spLocks noGrp="1"/>
          </p:cNvSpPr>
          <p:nvPr>
            <p:ph type="body" idx="1"/>
          </p:nvPr>
        </p:nvSpPr>
        <p:spPr>
          <a:xfrm>
            <a:off x="1088396" y="2854446"/>
            <a:ext cx="10126721" cy="56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700"/>
              <a:buNone/>
            </a:pPr>
            <a:r>
              <a:rPr lang="es-MX" sz="3700" dirty="0"/>
              <a:t>¡GRACIAS!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3700"/>
              <a:buNone/>
            </a:pPr>
            <a:endParaRPr sz="3700" dirty="0"/>
          </a:p>
        </p:txBody>
      </p:sp>
      <p:pic>
        <p:nvPicPr>
          <p:cNvPr id="190" name="Google Shape;19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72263" y="4192393"/>
            <a:ext cx="1885567" cy="2185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31;p1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531"/>
          <a:stretch/>
        </p:blipFill>
        <p:spPr>
          <a:xfrm>
            <a:off x="2646021" y="4387284"/>
            <a:ext cx="3637213" cy="71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3234" y="4300253"/>
            <a:ext cx="2216332" cy="9185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br>
              <a:rPr lang="es-MX" dirty="0"/>
            </a:br>
            <a:r>
              <a:rPr lang="es-MX" dirty="0"/>
              <a:t>Estatus del asegurado</a:t>
            </a:r>
            <a:endParaRPr dirty="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381000" y="2072639"/>
            <a:ext cx="1129881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es-MX" sz="2400" dirty="0"/>
              <a:t>El año de fin de vigencia debe ser igual al año de reporte en caso de que el certificado haya expirado en el año de reporte:</a:t>
            </a:r>
          </a:p>
          <a:p>
            <a:pPr marL="0" indent="0">
              <a:buFont typeface="Wingdings 2" pitchFamily="18" charset="2"/>
              <a:buNone/>
            </a:pPr>
            <a:endParaRPr lang="es-MX" sz="2400" dirty="0"/>
          </a:p>
          <a:p>
            <a:pPr marL="0" indent="0" algn="ctr">
              <a:buNone/>
            </a:pPr>
            <a:r>
              <a:rPr lang="es-ES" sz="2400" b="1" dirty="0"/>
              <a:t>Regla: Si Estatus = “2” entonces año Fin de vigencia = Año de reporte: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endParaRPr lang="es-MX" dirty="0"/>
          </a:p>
          <a:p>
            <a:pPr marL="0" indent="0">
              <a:spcBef>
                <a:spcPts val="0"/>
              </a:spcBef>
            </a:pPr>
            <a:endParaRPr lang="es-MX" sz="2400" b="1" dirty="0"/>
          </a:p>
          <a:p>
            <a:pPr marL="0" indent="0">
              <a:spcBef>
                <a:spcPts val="0"/>
              </a:spcBef>
            </a:pPr>
            <a:r>
              <a:rPr lang="es-MX" sz="2400" dirty="0"/>
              <a:t>Si el estatus del asegurado es “Expirada en el año de reporte” entonces el año de fin de vigencia </a:t>
            </a:r>
            <a:r>
              <a:rPr lang="es-MX" sz="2400" b="1" dirty="0"/>
              <a:t>deberá</a:t>
            </a:r>
            <a:r>
              <a:rPr lang="es-MX" sz="2400" dirty="0"/>
              <a:t> ser igual al año de reporte.</a:t>
            </a:r>
            <a:endParaRPr dirty="0"/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2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br>
              <a:rPr lang="es-MX" dirty="0"/>
            </a:br>
            <a:r>
              <a:rPr lang="es-MX" dirty="0"/>
              <a:t>Estatus del asegurado</a:t>
            </a:r>
            <a:endParaRPr dirty="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381000" y="2072639"/>
            <a:ext cx="1129881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es-MX" sz="2400" dirty="0"/>
              <a:t>La fecha de corte debe ser anterior a la fecha de fin de vigencia en caso de que el certificado se encuentre en vigor:</a:t>
            </a:r>
          </a:p>
          <a:p>
            <a:pPr marL="0" indent="0">
              <a:buFont typeface="Wingdings 2" pitchFamily="18" charset="2"/>
              <a:buNone/>
            </a:pPr>
            <a:endParaRPr lang="es-MX" sz="2400" dirty="0"/>
          </a:p>
          <a:p>
            <a:pPr marL="0" indent="0" algn="ctr">
              <a:buNone/>
            </a:pPr>
            <a:r>
              <a:rPr lang="es-ES" sz="2400" b="1" dirty="0"/>
              <a:t>Regla: Si Estatus = “1” entonces Fin de vigencia &gt; Fecha de corte: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endParaRPr lang="es-MX" dirty="0"/>
          </a:p>
          <a:p>
            <a:pPr marL="0" indent="0">
              <a:spcBef>
                <a:spcPts val="0"/>
              </a:spcBef>
            </a:pPr>
            <a:endParaRPr lang="es-MX" sz="2400" b="1" dirty="0"/>
          </a:p>
          <a:p>
            <a:pPr marL="0" indent="0">
              <a:spcBef>
                <a:spcPts val="0"/>
              </a:spcBef>
            </a:pPr>
            <a:r>
              <a:rPr lang="es-MX" sz="2400" dirty="0"/>
              <a:t>Si el estatus del asegurado es “En vigor” entonces la fecha de fin de vigencia </a:t>
            </a:r>
            <a:r>
              <a:rPr lang="es-MX" sz="2400" b="1" dirty="0"/>
              <a:t>deberá</a:t>
            </a:r>
            <a:r>
              <a:rPr lang="es-MX" sz="2400" dirty="0"/>
              <a:t> ser mayor a la fecha de corte.</a:t>
            </a:r>
            <a:endParaRPr dirty="0"/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89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br>
              <a:rPr lang="es-MX" dirty="0"/>
            </a:br>
            <a:r>
              <a:rPr lang="es-MX" dirty="0"/>
              <a:t>Estatus del asegurado</a:t>
            </a:r>
            <a:endParaRPr dirty="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381000" y="2072639"/>
            <a:ext cx="1129881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es-MX" sz="2400" dirty="0"/>
              <a:t>La fecha de baja debe reportarse sin información en caso de que el certificado se encuentre en vigor:</a:t>
            </a:r>
          </a:p>
          <a:p>
            <a:pPr marL="0" indent="0">
              <a:buFont typeface="Wingdings 2" pitchFamily="18" charset="2"/>
              <a:buNone/>
            </a:pPr>
            <a:endParaRPr lang="es-MX" sz="2400" dirty="0"/>
          </a:p>
          <a:p>
            <a:pPr marL="0" indent="0" algn="ctr">
              <a:buNone/>
            </a:pPr>
            <a:r>
              <a:rPr lang="es-ES" sz="2400" b="1" dirty="0"/>
              <a:t>Regla: Si Estatus = “1” entonces </a:t>
            </a:r>
            <a:r>
              <a:rPr lang="es-ES" b="1" dirty="0"/>
              <a:t>Fecha de baja</a:t>
            </a:r>
            <a:r>
              <a:rPr lang="es-ES" sz="2400" b="1" dirty="0"/>
              <a:t> = vacío: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endParaRPr lang="es-MX" dirty="0"/>
          </a:p>
          <a:p>
            <a:pPr marL="0" indent="0">
              <a:spcBef>
                <a:spcPts val="0"/>
              </a:spcBef>
            </a:pPr>
            <a:endParaRPr lang="es-MX" sz="2400" b="1" dirty="0"/>
          </a:p>
          <a:p>
            <a:pPr marL="0" indent="0">
              <a:spcBef>
                <a:spcPts val="0"/>
              </a:spcBef>
            </a:pPr>
            <a:r>
              <a:rPr lang="es-MX" sz="2400" dirty="0"/>
              <a:t>Si el estatus del asegurado es “En vigor” entonces la fecha de baja </a:t>
            </a:r>
            <a:r>
              <a:rPr lang="es-MX" sz="2400" b="1" dirty="0"/>
              <a:t>deberá</a:t>
            </a:r>
            <a:r>
              <a:rPr lang="es-MX" sz="2400" dirty="0"/>
              <a:t> estar vacía.</a:t>
            </a:r>
            <a:endParaRPr dirty="0"/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69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br>
              <a:rPr lang="es-MX" dirty="0"/>
            </a:br>
            <a:r>
              <a:rPr lang="es-MX" dirty="0"/>
              <a:t>Estatus del asegurado</a:t>
            </a:r>
            <a:endParaRPr dirty="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381000" y="2072639"/>
            <a:ext cx="1129881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es-MX" sz="2400" dirty="0"/>
              <a:t>La fecha de baja debe ser llenada en caso de que el estatus del certificado no esté en vigor ni sea anticipada:</a:t>
            </a:r>
          </a:p>
          <a:p>
            <a:pPr marL="0" indent="0">
              <a:buFont typeface="Wingdings 2" pitchFamily="18" charset="2"/>
              <a:buNone/>
            </a:pPr>
            <a:endParaRPr lang="es-MX" sz="2400" dirty="0"/>
          </a:p>
          <a:p>
            <a:pPr marL="0" indent="0" algn="ctr">
              <a:buNone/>
            </a:pPr>
            <a:r>
              <a:rPr lang="es-ES" sz="2400" b="1" dirty="0"/>
              <a:t>Regla: Si Estatus &lt;&gt; {“1”, “6”} entonces Fecha de baja &lt;&gt; vacío: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endParaRPr lang="es-MX" dirty="0"/>
          </a:p>
          <a:p>
            <a:pPr marL="0" indent="0">
              <a:spcBef>
                <a:spcPts val="0"/>
              </a:spcBef>
            </a:pPr>
            <a:endParaRPr lang="es-MX" sz="2400" b="1" dirty="0"/>
          </a:p>
          <a:p>
            <a:pPr marL="0" indent="0">
              <a:spcBef>
                <a:spcPts val="0"/>
              </a:spcBef>
            </a:pPr>
            <a:r>
              <a:rPr lang="es-MX" sz="2400" dirty="0"/>
              <a:t>Si el estatus del asegurado no es “En vigor” ni “Anticipada” entonces la fecha de baja </a:t>
            </a:r>
            <a:r>
              <a:rPr lang="es-MX" sz="2400" b="1" dirty="0"/>
              <a:t>deberá</a:t>
            </a:r>
            <a:r>
              <a:rPr lang="es-MX" sz="2400" dirty="0"/>
              <a:t> ser diferente de vacío.</a:t>
            </a:r>
            <a:endParaRPr dirty="0"/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44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br>
              <a:rPr lang="es-MX" dirty="0"/>
            </a:br>
            <a:r>
              <a:rPr lang="es-MX" dirty="0"/>
              <a:t>Estatus del asegurado</a:t>
            </a:r>
            <a:endParaRPr dirty="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381000" y="2072639"/>
            <a:ext cx="1129881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es-MX" sz="2400" dirty="0"/>
              <a:t>La fecha de corte debe ser igual o posterior a la fecha de fin de vigencia en caso de que el certificado no haya expirado:</a:t>
            </a:r>
          </a:p>
          <a:p>
            <a:pPr marL="0" indent="0">
              <a:buFont typeface="Wingdings 2" pitchFamily="18" charset="2"/>
              <a:buNone/>
            </a:pPr>
            <a:endParaRPr lang="es-MX" sz="2400" dirty="0"/>
          </a:p>
          <a:p>
            <a:pPr marL="0" indent="0" algn="ctr">
              <a:buNone/>
            </a:pPr>
            <a:r>
              <a:rPr lang="es-ES" sz="2400" b="1" dirty="0"/>
              <a:t>Regla: Si Estatus &lt;&gt; {“2”, “5”} entonces Fin de vigencia &lt;= Fecha de corte: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endParaRPr lang="es-MX" dirty="0"/>
          </a:p>
          <a:p>
            <a:pPr marL="0" indent="0">
              <a:spcBef>
                <a:spcPts val="0"/>
              </a:spcBef>
            </a:pPr>
            <a:endParaRPr lang="es-MX" sz="2400" b="1" dirty="0"/>
          </a:p>
          <a:p>
            <a:pPr marL="0" indent="0">
              <a:spcBef>
                <a:spcPts val="0"/>
              </a:spcBef>
            </a:pPr>
            <a:r>
              <a:rPr lang="es-MX" sz="2400" dirty="0"/>
              <a:t>Si el estatus del asegurado no es “Expirada en el año de reporte” ni “Expirada o cancelada en ejercicios anteriores” entonces la fecha de fin de vigencia </a:t>
            </a:r>
            <a:r>
              <a:rPr lang="es-MX" sz="2400" b="1" dirty="0"/>
              <a:t>deberá</a:t>
            </a:r>
            <a:r>
              <a:rPr lang="es-MX" sz="2400" dirty="0"/>
              <a:t> ser menor o igual a la fecha de corte.</a:t>
            </a:r>
            <a:endParaRPr dirty="0"/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31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br>
              <a:rPr lang="es-MX" dirty="0"/>
            </a:br>
            <a:r>
              <a:rPr lang="es-MX" dirty="0"/>
              <a:t>Fecha de alta</a:t>
            </a:r>
            <a:endParaRPr dirty="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381000" y="2072639"/>
            <a:ext cx="1129881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es-MX" sz="2400" dirty="0"/>
              <a:t>La fecha de alta del certificado debe ser igual o posterior a la fecha de inicio de vigencia:</a:t>
            </a:r>
          </a:p>
          <a:p>
            <a:pPr marL="0" indent="0">
              <a:buFont typeface="Wingdings 2" pitchFamily="18" charset="2"/>
              <a:buNone/>
            </a:pPr>
            <a:endParaRPr lang="es-MX" sz="2400" dirty="0"/>
          </a:p>
          <a:p>
            <a:pPr marL="0" indent="0" algn="ctr">
              <a:buNone/>
            </a:pPr>
            <a:r>
              <a:rPr lang="es-ES" sz="2400" b="1" dirty="0"/>
              <a:t>Regla: Fecha de alta =&gt; Inicio de vigencia: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endParaRPr lang="es-MX" dirty="0"/>
          </a:p>
          <a:p>
            <a:pPr marL="0" indent="0">
              <a:spcBef>
                <a:spcPts val="0"/>
              </a:spcBef>
            </a:pPr>
            <a:endParaRPr lang="es-MX" sz="2400" b="1" dirty="0"/>
          </a:p>
          <a:p>
            <a:pPr marL="0" indent="0">
              <a:spcBef>
                <a:spcPts val="0"/>
              </a:spcBef>
            </a:pPr>
            <a:r>
              <a:rPr lang="es-MX" sz="2400" dirty="0"/>
              <a:t>La fecha de alta </a:t>
            </a:r>
            <a:r>
              <a:rPr lang="es-MX" sz="2400" b="1" dirty="0"/>
              <a:t>deberá</a:t>
            </a:r>
            <a:r>
              <a:rPr lang="es-MX" sz="2400" dirty="0"/>
              <a:t> ser mayor o igual a la fecha de inicio de vigencia.</a:t>
            </a:r>
            <a:endParaRPr dirty="0"/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490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D6B3A07897E7B468E6372F906A21529" ma:contentTypeVersion="3" ma:contentTypeDescription="Crear nuevo documento." ma:contentTypeScope="" ma:versionID="96f41bc828122236fb28b18823518c57">
  <xsd:schema xmlns:xsd="http://www.w3.org/2001/XMLSchema" xmlns:xs="http://www.w3.org/2001/XMLSchema" xmlns:p="http://schemas.microsoft.com/office/2006/metadata/properties" xmlns:ns2="8a1bad36-d8b0-4cfa-9462-7c748c5ba06c" xmlns:ns3="fbb82a6a-a961-4754-99c6-5e8b59674839" targetNamespace="http://schemas.microsoft.com/office/2006/metadata/properties" ma:root="true" ma:fieldsID="dff5b5ee9d2ad7274c3b25a988b8ed77" ns2:_="" ns3:_="">
    <xsd:import namespace="8a1bad36-d8b0-4cfa-9462-7c748c5ba06c"/>
    <xsd:import namespace="fbb82a6a-a961-4754-99c6-5e8b59674839"/>
    <xsd:element name="properties">
      <xsd:complexType>
        <xsd:sequence>
          <xsd:element name="documentManagement">
            <xsd:complexType>
              <xsd:all>
                <xsd:element ref="ns2:Fecha" minOccurs="0"/>
                <xsd:element ref="ns2:Ejercicio" minOccurs="0"/>
                <xsd:element ref="ns2:Orden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bad36-d8b0-4cfa-9462-7c748c5ba06c" elementFormDefault="qualified">
    <xsd:import namespace="http://schemas.microsoft.com/office/2006/documentManagement/types"/>
    <xsd:import namespace="http://schemas.microsoft.com/office/infopath/2007/PartnerControls"/>
    <xsd:element name="Fecha" ma:index="8" nillable="true" ma:displayName="Fecha" ma:format="DateOnly" ma:internalName="Fecha">
      <xsd:simpleType>
        <xsd:restriction base="dms:DateTime"/>
      </xsd:simpleType>
    </xsd:element>
    <xsd:element name="Ejercicio" ma:index="9" nillable="true" ma:displayName="Ejercicio" ma:internalName="Ejercicio">
      <xsd:simpleType>
        <xsd:restriction base="dms:Text">
          <xsd:maxLength value="255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b82a6a-a961-4754-99c6-5e8b59674839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2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echa xmlns="8a1bad36-d8b0-4cfa-9462-7c748c5ba06c">2021-01-28T06:00:00+00:00</Fecha>
    <Ejercicio xmlns="8a1bad36-d8b0-4cfa-9462-7c748c5ba06c">2020: Seguros (CUSF)</Ejercicio>
    <Orden xmlns="8a1bad36-d8b0-4cfa-9462-7c748c5ba06c">D</Orden>
    <_dlc_DocId xmlns="fbb82a6a-a961-4754-99c6-5e8b59674839">ZUWP26PT267V-208-506</_dlc_DocId>
    <_dlc_DocIdUrl xmlns="fbb82a6a-a961-4754-99c6-5e8b59674839">
      <Url>https://www.cnsf.gob.mx/Sistemas/_layouts/15/DocIdRedir.aspx?ID=ZUWP26PT267V-208-506</Url>
      <Description>ZUWP26PT267V-208-506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2B7BDD-C4EA-4592-A5CB-219BF5225F93}"/>
</file>

<file path=customXml/itemProps2.xml><?xml version="1.0" encoding="utf-8"?>
<ds:datastoreItem xmlns:ds="http://schemas.openxmlformats.org/officeDocument/2006/customXml" ds:itemID="{EA630153-CB57-47BA-AD4B-DE69E3F91C5D}"/>
</file>

<file path=customXml/itemProps3.xml><?xml version="1.0" encoding="utf-8"?>
<ds:datastoreItem xmlns:ds="http://schemas.openxmlformats.org/officeDocument/2006/customXml" ds:itemID="{CC43D8F6-D0AD-4208-91C9-486CE4C85E5B}"/>
</file>

<file path=customXml/itemProps4.xml><?xml version="1.0" encoding="utf-8"?>
<ds:datastoreItem xmlns:ds="http://schemas.openxmlformats.org/officeDocument/2006/customXml" ds:itemID="{C3F82D19-B0E4-4FB4-A66E-B53BE0E0E5CE}"/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1581</Words>
  <Application>Microsoft Office PowerPoint</Application>
  <PresentationFormat>Panorámica</PresentationFormat>
  <Paragraphs>217</Paragraphs>
  <Slides>32</Slides>
  <Notes>32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 de Office</vt:lpstr>
      <vt:lpstr>TALLER DEL SISTEMA  ESTADÍSTICO DE SALUD</vt:lpstr>
      <vt:lpstr>Validación Datos Generales</vt:lpstr>
      <vt:lpstr> Entidad de residencia</vt:lpstr>
      <vt:lpstr> Estatus del asegurado</vt:lpstr>
      <vt:lpstr> Estatus del asegurado</vt:lpstr>
      <vt:lpstr> Estatus del asegurado</vt:lpstr>
      <vt:lpstr> Estatus del asegurado</vt:lpstr>
      <vt:lpstr> Estatus del asegurado</vt:lpstr>
      <vt:lpstr> Fecha de alta</vt:lpstr>
      <vt:lpstr> Fecha de alta</vt:lpstr>
      <vt:lpstr> Fecha de nacimiento</vt:lpstr>
      <vt:lpstr> Nacionalidad</vt:lpstr>
      <vt:lpstr> Nacionalidad</vt:lpstr>
      <vt:lpstr> Fin de vigencia</vt:lpstr>
      <vt:lpstr> Fin de vigencia</vt:lpstr>
      <vt:lpstr> Inicio de vigencia</vt:lpstr>
      <vt:lpstr> Inicio de vigencia</vt:lpstr>
      <vt:lpstr> Inicio de vigencia</vt:lpstr>
      <vt:lpstr> Subtipo de seguro</vt:lpstr>
      <vt:lpstr> Año póliza</vt:lpstr>
      <vt:lpstr> Antigüedad</vt:lpstr>
      <vt:lpstr> Antigüedad</vt:lpstr>
      <vt:lpstr> Límite Máximo de Responsabilidad</vt:lpstr>
      <vt:lpstr>Validación Eventos hospitalarios</vt:lpstr>
      <vt:lpstr> Monto de deducible o copago</vt:lpstr>
      <vt:lpstr> Monto de deducible o copago</vt:lpstr>
      <vt:lpstr> Monto de coaseguro</vt:lpstr>
      <vt:lpstr> Días de estancia hospitalaria</vt:lpstr>
      <vt:lpstr>Validación Eventos no hospitalarios</vt:lpstr>
      <vt:lpstr> Monto de deducible o copago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Salud</dc:title>
  <dc:creator>Microsoft Office User</dc:creator>
  <cp:lastModifiedBy>Aldo R .</cp:lastModifiedBy>
  <cp:revision>37</cp:revision>
  <dcterms:created xsi:type="dcterms:W3CDTF">2018-12-04T03:27:02Z</dcterms:created>
  <dcterms:modified xsi:type="dcterms:W3CDTF">2021-01-29T04:27:18Z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0x0101003D6B3A07897E7B468E6372F906A21529</vt:lpwstr>
  </property>
  <property fmtid="{D5CDD505-2E9C-101B-9397-08002B2CF9AE}" pid="3" name="_dlc_DocIdItemGuid">
    <vt:lpwstr>64c71ed7-540c-4edf-bdd6-bad4666424a7</vt:lpwstr>
  </property>
</Properties>
</file>